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444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809" y="376491"/>
            <a:ext cx="555561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e-barobirlik.com.tr/anasayfa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barobirlik.com.t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barobirlik.com.t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658" y="2431478"/>
            <a:ext cx="6739890" cy="14166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 indent="530225">
              <a:lnSpc>
                <a:spcPts val="5180"/>
              </a:lnSpc>
              <a:spcBef>
                <a:spcPts val="760"/>
              </a:spcBef>
            </a:pPr>
            <a:r>
              <a:rPr sz="4800" b="0" u="sng" spc="-60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E-</a:t>
            </a:r>
            <a:r>
              <a:rPr sz="4800" b="0" u="sng" spc="-50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BAROBİRLİK</a:t>
            </a:r>
            <a:r>
              <a:rPr sz="4800" b="0" u="sng" spc="-195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800" b="0" u="sng" spc="-10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TAHSİLAT</a:t>
            </a:r>
            <a:r>
              <a:rPr sz="4800" b="0" u="none" spc="-10" dirty="0">
                <a:latin typeface="Calibri Light"/>
                <a:cs typeface="Calibri Light"/>
              </a:rPr>
              <a:t> </a:t>
            </a:r>
            <a:r>
              <a:rPr sz="4800" b="0" u="sng" spc="-55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BİLGİLENDİRME</a:t>
            </a:r>
            <a:r>
              <a:rPr sz="4800" b="0" u="sng" spc="-160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800" b="0" u="sng" spc="-45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DOKÜMANI</a:t>
            </a:r>
            <a:endParaRPr sz="4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40" y="1661477"/>
            <a:ext cx="3257550" cy="14319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400"/>
              </a:spcBef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Müvekkilinizin</a:t>
            </a:r>
            <a:r>
              <a:rPr sz="2000" b="0" u="none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veya</a:t>
            </a:r>
            <a:r>
              <a:rPr sz="2000" b="0" u="none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borçluların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göreceği</a:t>
            </a:r>
            <a:r>
              <a:rPr sz="2000" b="0" u="none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ekran</a:t>
            </a:r>
            <a:r>
              <a:rPr sz="2000" b="0" u="none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bu</a:t>
            </a:r>
            <a:r>
              <a:rPr sz="2000" b="0" u="none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şekildedir.</a:t>
            </a:r>
            <a:endParaRPr sz="2000">
              <a:latin typeface="Calibri"/>
              <a:cs typeface="Calibri"/>
            </a:endParaRPr>
          </a:p>
          <a:p>
            <a:pPr marL="12700" marR="213360">
              <a:lnSpc>
                <a:spcPts val="2160"/>
              </a:lnSpc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Ödeme</a:t>
            </a:r>
            <a:r>
              <a:rPr sz="2000"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yapmak</a:t>
            </a:r>
            <a:r>
              <a:rPr sz="2000"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için</a:t>
            </a:r>
            <a:r>
              <a:rPr sz="2000" b="0" u="none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bilgilerin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eksiksiz</a:t>
            </a:r>
            <a:r>
              <a:rPr sz="2000" b="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tamamlanması gerekmektedir.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" y="3559518"/>
            <a:ext cx="3352165" cy="14414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latin typeface="Calibri"/>
                <a:cs typeface="Calibri"/>
              </a:rPr>
              <a:t>Ödeme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yapan</a:t>
            </a:r>
            <a:r>
              <a:rPr sz="2000" dirty="0">
                <a:latin typeface="Calibri"/>
                <a:cs typeface="Calibri"/>
              </a:rPr>
              <a:t> kişi taksitli </a:t>
            </a:r>
            <a:r>
              <a:rPr sz="2000" spc="-10" dirty="0">
                <a:latin typeface="Calibri"/>
                <a:cs typeface="Calibri"/>
              </a:rPr>
              <a:t>ödeme </a:t>
            </a:r>
            <a:r>
              <a:rPr sz="2000" dirty="0">
                <a:latin typeface="Calibri"/>
                <a:cs typeface="Calibri"/>
              </a:rPr>
              <a:t>seçeneğini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seçmiş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banka </a:t>
            </a:r>
            <a:r>
              <a:rPr sz="2000" dirty="0">
                <a:latin typeface="Calibri"/>
                <a:cs typeface="Calibri"/>
              </a:rPr>
              <a:t>onay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süreci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sebebi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1-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iş </a:t>
            </a:r>
            <a:r>
              <a:rPr sz="2000" dirty="0">
                <a:latin typeface="Calibri"/>
                <a:cs typeface="Calibri"/>
              </a:rPr>
              <a:t>günü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içerisinde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aktif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hale </a:t>
            </a:r>
            <a:r>
              <a:rPr sz="2000" spc="-10" dirty="0">
                <a:latin typeface="Calibri"/>
                <a:cs typeface="Calibri"/>
              </a:rPr>
              <a:t>gelecektir.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809" y="376491"/>
            <a:ext cx="3542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MÜVEKKİL</a:t>
            </a: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/</a:t>
            </a:r>
            <a:r>
              <a:rPr sz="18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BORÇLU</a:t>
            </a:r>
            <a:r>
              <a:rPr sz="1800" b="1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ÖDEME</a:t>
            </a:r>
            <a:r>
              <a:rPr sz="1800" b="1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EKRANI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62425" y="1390650"/>
            <a:ext cx="7915275" cy="4733925"/>
            <a:chOff x="4162425" y="1390650"/>
            <a:chExt cx="7915275" cy="47339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2425" y="1390650"/>
              <a:ext cx="7915275" cy="47339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95850" y="3357626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6858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685800" y="762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5850" y="3357626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0" y="76200"/>
                  </a:moveTo>
                  <a:lnTo>
                    <a:pt x="685800" y="762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0" y="723900"/>
            <a:ext cx="10839450" cy="5281295"/>
            <a:chOff x="495300" y="723900"/>
            <a:chExt cx="10839450" cy="5281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723900"/>
              <a:ext cx="1083945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46878" y="4321302"/>
              <a:ext cx="1320800" cy="1677670"/>
            </a:xfrm>
            <a:custGeom>
              <a:avLst/>
              <a:gdLst/>
              <a:ahLst/>
              <a:cxnLst/>
              <a:rect l="l" t="t" r="r" b="b"/>
              <a:pathLst>
                <a:path w="1320800" h="1677670">
                  <a:moveTo>
                    <a:pt x="184149" y="0"/>
                  </a:moveTo>
                  <a:lnTo>
                    <a:pt x="0" y="714375"/>
                  </a:lnTo>
                  <a:lnTo>
                    <a:pt x="224535" y="581914"/>
                  </a:lnTo>
                  <a:lnTo>
                    <a:pt x="870965" y="1677301"/>
                  </a:lnTo>
                  <a:lnTo>
                    <a:pt x="1320291" y="1412189"/>
                  </a:lnTo>
                  <a:lnTo>
                    <a:pt x="673861" y="316738"/>
                  </a:lnTo>
                  <a:lnTo>
                    <a:pt x="898524" y="184150"/>
                  </a:lnTo>
                  <a:lnTo>
                    <a:pt x="1841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46878" y="4321302"/>
              <a:ext cx="1320800" cy="1677670"/>
            </a:xfrm>
            <a:custGeom>
              <a:avLst/>
              <a:gdLst/>
              <a:ahLst/>
              <a:cxnLst/>
              <a:rect l="l" t="t" r="r" b="b"/>
              <a:pathLst>
                <a:path w="1320800" h="1677670">
                  <a:moveTo>
                    <a:pt x="870965" y="1677301"/>
                  </a:moveTo>
                  <a:lnTo>
                    <a:pt x="224535" y="581914"/>
                  </a:lnTo>
                  <a:lnTo>
                    <a:pt x="0" y="714375"/>
                  </a:lnTo>
                  <a:lnTo>
                    <a:pt x="184149" y="0"/>
                  </a:lnTo>
                  <a:lnTo>
                    <a:pt x="898524" y="184150"/>
                  </a:lnTo>
                  <a:lnTo>
                    <a:pt x="673861" y="316738"/>
                  </a:lnTo>
                  <a:lnTo>
                    <a:pt x="1320291" y="1412189"/>
                  </a:lnTo>
                  <a:lnTo>
                    <a:pt x="870965" y="1677301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75814" y="6029325"/>
            <a:ext cx="6387465" cy="513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www.e-barobirlik.com.tr</a:t>
            </a:r>
            <a:r>
              <a:rPr sz="1550" b="1" spc="90" dirty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web</a:t>
            </a:r>
            <a:r>
              <a:rPr sz="1550" b="1" u="sng" spc="1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sitesi</a:t>
            </a:r>
            <a:r>
              <a:rPr sz="1550" b="1" u="sng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üzerinden</a:t>
            </a:r>
            <a:r>
              <a:rPr sz="1550" b="1" u="sng" spc="1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ana</a:t>
            </a:r>
            <a:r>
              <a:rPr sz="1550" b="1" u="sng" spc="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sayfada</a:t>
            </a:r>
            <a:r>
              <a:rPr sz="1550" b="1" u="sng" spc="1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bulunan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e-barobirlik</a:t>
            </a:r>
            <a:r>
              <a:rPr sz="1550" b="1" u="sng" spc="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tahsilat</a:t>
            </a:r>
            <a:r>
              <a:rPr sz="1550" b="1" u="sng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başvurusu</a:t>
            </a:r>
            <a:r>
              <a:rPr sz="1550" b="1" u="sng" spc="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alanından</a:t>
            </a:r>
            <a:r>
              <a:rPr sz="1550" b="1" u="sng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tahsilat</a:t>
            </a:r>
            <a:r>
              <a:rPr sz="1550" b="1" u="sng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başvurusu</a:t>
            </a:r>
            <a:r>
              <a:rPr sz="1550" b="1" u="sng" spc="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55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başlatılmalıdır.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662" y="2430322"/>
            <a:ext cx="3806190" cy="17081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400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https://e-barobirlik.com.tr/anasayfa</a:t>
            </a:r>
            <a:r>
              <a:rPr sz="2000" u="none" spc="-1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web sitesi üzerinden</a:t>
            </a:r>
            <a:r>
              <a:rPr sz="2000" u="none" spc="1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e-</a:t>
            </a:r>
            <a:r>
              <a:rPr sz="2000" u="none" spc="-10" dirty="0">
                <a:latin typeface="Calibri"/>
                <a:cs typeface="Calibri"/>
              </a:rPr>
              <a:t>barobirlik</a:t>
            </a:r>
            <a:endParaRPr sz="2000">
              <a:latin typeface="Calibri"/>
              <a:cs typeface="Calibri"/>
            </a:endParaRPr>
          </a:p>
          <a:p>
            <a:pPr marL="12700" marR="382270">
              <a:lnSpc>
                <a:spcPts val="216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tahsilat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başvurusunda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bulunmak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formunda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bulunan </a:t>
            </a:r>
            <a:r>
              <a:rPr sz="2000" dirty="0">
                <a:latin typeface="Calibri"/>
                <a:cs typeface="Calibri"/>
              </a:rPr>
              <a:t>bilgilerin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eksiksiz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olarak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</a:pPr>
            <a:r>
              <a:rPr sz="2000" dirty="0">
                <a:latin typeface="Calibri"/>
                <a:cs typeface="Calibri"/>
              </a:rPr>
              <a:t>tamamlanması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gerekmektedir.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0525" y="153725"/>
            <a:ext cx="6905625" cy="6485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6134" y="2479215"/>
            <a:ext cx="7220661" cy="39272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4809" y="897953"/>
            <a:ext cx="10690860" cy="607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70"/>
              </a:lnSpc>
              <a:spcBef>
                <a:spcPts val="125"/>
              </a:spcBef>
            </a:pPr>
            <a:r>
              <a:rPr sz="2000" spc="-35" dirty="0">
                <a:latin typeface="Calibri"/>
                <a:cs typeface="Calibri"/>
                <a:hlinkClick r:id="rId3"/>
              </a:rPr>
              <a:t>www.e-</a:t>
            </a:r>
            <a:r>
              <a:rPr sz="2000" spc="-10" dirty="0">
                <a:latin typeface="Calibri"/>
                <a:cs typeface="Calibri"/>
                <a:hlinkClick r:id="rId3"/>
              </a:rPr>
              <a:t>barobirlik.com.tr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sitesi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lang="tr-TR" sz="2000" spc="-45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-</a:t>
            </a:r>
            <a:r>
              <a:rPr sz="2000" dirty="0" err="1">
                <a:latin typeface="Calibri"/>
                <a:cs typeface="Calibri"/>
              </a:rPr>
              <a:t>barobirlik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tahsilat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başvurusu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yapıldıktan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çıkan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</a:pPr>
            <a:r>
              <a:rPr sz="2000" dirty="0">
                <a:latin typeface="Calibri"/>
                <a:cs typeface="Calibri"/>
              </a:rPr>
              <a:t>KİMLİK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DOĞRULAMA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YAPMANIZ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GEREKMEKTEDİR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uyarısı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kullanıcının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cüzdanını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oluşturmuş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fakat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cüzdan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809" y="1350327"/>
            <a:ext cx="10368915" cy="82676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dirty="0">
                <a:latin typeface="Calibri"/>
                <a:cs typeface="Calibri"/>
              </a:rPr>
              <a:t>uygulamasından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kimlik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doğrulama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yapmamış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olduğunu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gösterir.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i="1" dirty="0">
                <a:latin typeface="Calibri"/>
                <a:cs typeface="Calibri"/>
              </a:rPr>
              <a:t>Çözüm:</a:t>
            </a:r>
            <a:r>
              <a:rPr sz="2000" b="1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Kullanıcı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e-barobirlik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uygulamasında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bulunan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kimlik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doğrulama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adımlarını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tamamlamalıdır.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809" y="376491"/>
            <a:ext cx="47809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KİMLİK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DOĞRULAMA</a:t>
            </a:r>
            <a:r>
              <a:rPr sz="18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YAPMANIZ</a:t>
            </a: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GEREKMEKTEDİR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5219" y="2891328"/>
            <a:ext cx="8623730" cy="34310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7847" y="798512"/>
            <a:ext cx="10145395" cy="18319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415"/>
              </a:spcBef>
            </a:pPr>
            <a:r>
              <a:rPr sz="2000" spc="-35" dirty="0">
                <a:latin typeface="Calibri"/>
                <a:cs typeface="Calibri"/>
                <a:hlinkClick r:id="rId3"/>
              </a:rPr>
              <a:t>www.e-</a:t>
            </a:r>
            <a:r>
              <a:rPr sz="2000" spc="-10" dirty="0">
                <a:latin typeface="Calibri"/>
                <a:cs typeface="Calibri"/>
                <a:hlinkClick r:id="rId3"/>
              </a:rPr>
              <a:t>barobirlik.com.tr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sitesi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lang="tr-TR" sz="2000" spc="-2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dirty="0" err="1">
                <a:latin typeface="Calibri"/>
                <a:cs typeface="Calibri"/>
              </a:rPr>
              <a:t>barobirlik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tahsilat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başvurusu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yapıldıktan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sonra </a:t>
            </a:r>
            <a:r>
              <a:rPr sz="2000" dirty="0">
                <a:latin typeface="Calibri"/>
                <a:cs typeface="Calibri"/>
              </a:rPr>
              <a:t>çıkan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CÜZDAN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HESABI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OLUŞTURMANIZ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GEREKMEKTEDİR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uyarısı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kullanıcının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e-barobirlik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sitesi </a:t>
            </a:r>
            <a:r>
              <a:rPr sz="2000" dirty="0">
                <a:latin typeface="Calibri"/>
                <a:cs typeface="Calibri"/>
              </a:rPr>
              <a:t>üzerinden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cüzdan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oluşturması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gerektiğini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gösterir.</a:t>
            </a:r>
            <a:endParaRPr sz="2000" dirty="0">
              <a:latin typeface="Calibri"/>
              <a:cs typeface="Calibri"/>
            </a:endParaRPr>
          </a:p>
          <a:p>
            <a:pPr marL="12700" marR="709295">
              <a:lnSpc>
                <a:spcPts val="2180"/>
              </a:lnSpc>
              <a:spcBef>
                <a:spcPts val="980"/>
              </a:spcBef>
            </a:pPr>
            <a:r>
              <a:rPr sz="2000" b="1" i="1" dirty="0">
                <a:latin typeface="Calibri"/>
                <a:cs typeface="Calibri"/>
              </a:rPr>
              <a:t>Çözüm:</a:t>
            </a:r>
            <a:r>
              <a:rPr sz="2000" b="1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Kullanıcının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e-barobirlik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web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sitesine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girmesi,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cüzdan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hesabı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oluşturması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daha </a:t>
            </a:r>
            <a:r>
              <a:rPr sz="2000" i="1" dirty="0">
                <a:latin typeface="Calibri"/>
                <a:cs typeface="Calibri"/>
              </a:rPr>
              <a:t>sonrasında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ise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e-barobirlik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uygulamasında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bulunan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kimlik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doğrulama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spc="-100" dirty="0">
                <a:latin typeface="Calibri"/>
                <a:cs typeface="Calibri"/>
              </a:rPr>
              <a:t>adımlarınıtamamlaması </a:t>
            </a:r>
            <a:r>
              <a:rPr sz="2000" i="1" spc="-85" dirty="0">
                <a:latin typeface="Calibri"/>
                <a:cs typeface="Calibri"/>
              </a:rPr>
              <a:t>gerekmektedir.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CÜZDAN</a:t>
            </a:r>
            <a:r>
              <a:rPr spc="-65" dirty="0"/>
              <a:t> </a:t>
            </a:r>
            <a:r>
              <a:rPr dirty="0"/>
              <a:t>HESABI</a:t>
            </a:r>
            <a:r>
              <a:rPr spc="-35" dirty="0"/>
              <a:t> </a:t>
            </a:r>
            <a:r>
              <a:rPr spc="-10" dirty="0"/>
              <a:t>OLUŞTURMANIZ</a:t>
            </a:r>
            <a:r>
              <a:rPr spc="-35" dirty="0"/>
              <a:t> </a:t>
            </a:r>
            <a:r>
              <a:rPr spc="-10" dirty="0"/>
              <a:t>GEREKMEKTEDİR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990850"/>
            <a:ext cx="9067800" cy="32575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TALEBİNİZ</a:t>
            </a:r>
            <a:r>
              <a:rPr spc="-35" dirty="0"/>
              <a:t> </a:t>
            </a:r>
            <a:r>
              <a:rPr dirty="0"/>
              <a:t>BAŞARILI</a:t>
            </a:r>
            <a:r>
              <a:rPr spc="-90" dirty="0"/>
              <a:t> </a:t>
            </a:r>
            <a:r>
              <a:rPr dirty="0"/>
              <a:t>BİR</a:t>
            </a:r>
            <a:r>
              <a:rPr spc="-30" dirty="0"/>
              <a:t> </a:t>
            </a:r>
            <a:r>
              <a:rPr dirty="0"/>
              <a:t>ŞEKİLDE</a:t>
            </a:r>
            <a:r>
              <a:rPr spc="-45" dirty="0"/>
              <a:t> </a:t>
            </a:r>
            <a:r>
              <a:rPr spc="-10" dirty="0"/>
              <a:t>KAYDEDİLMİŞTİR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847" y="798512"/>
            <a:ext cx="9953625" cy="1831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7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e-barobirlik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tahsilat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başvurusu yapıldıktan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sonra çıkan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TALEBİNİZ</a:t>
            </a:r>
            <a:r>
              <a:rPr sz="2000" dirty="0">
                <a:latin typeface="Calibri"/>
                <a:cs typeface="Calibri"/>
              </a:rPr>
              <a:t> BAŞARILI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BİR </a:t>
            </a:r>
            <a:r>
              <a:rPr sz="2000" spc="-10" dirty="0">
                <a:latin typeface="Calibri"/>
                <a:cs typeface="Calibri"/>
              </a:rPr>
              <a:t>ŞEKİLDE</a:t>
            </a:r>
            <a:endParaRPr sz="2000">
              <a:latin typeface="Calibri"/>
              <a:cs typeface="Calibri"/>
            </a:endParaRPr>
          </a:p>
          <a:p>
            <a:pPr marL="12700" marR="117475">
              <a:lnSpc>
                <a:spcPts val="2140"/>
              </a:lnSpc>
              <a:spcBef>
                <a:spcPts val="160"/>
              </a:spcBef>
            </a:pPr>
            <a:r>
              <a:rPr sz="2000" dirty="0">
                <a:latin typeface="Calibri"/>
                <a:cs typeface="Calibri"/>
              </a:rPr>
              <a:t>KAYDEDİLMİŞTİR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uyarısı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kullanıcının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Avukatlık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ortaklığına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sahip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olduğunu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neden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kullanıcı </a:t>
            </a:r>
            <a:r>
              <a:rPr sz="2000" dirty="0">
                <a:latin typeface="Calibri"/>
                <a:cs typeface="Calibri"/>
              </a:rPr>
              <a:t>doğrulamasının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yüz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yüze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yapılması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gerektiğini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göstermektedir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  <a:spcBef>
                <a:spcPts val="980"/>
              </a:spcBef>
            </a:pPr>
            <a:r>
              <a:rPr sz="2000" b="1" i="1" dirty="0">
                <a:latin typeface="Calibri"/>
                <a:cs typeface="Calibri"/>
              </a:rPr>
              <a:t>Çözüm:</a:t>
            </a:r>
            <a:r>
              <a:rPr sz="2000" b="1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Kullanıcı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ile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kısa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sürede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iletişime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geçilecektir.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Kullanıcının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mevzuat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gereği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ıslak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imzalı </a:t>
            </a:r>
            <a:r>
              <a:rPr sz="2000" i="1" dirty="0">
                <a:latin typeface="Calibri"/>
                <a:cs typeface="Calibri"/>
              </a:rPr>
              <a:t>olarak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doğrulanması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gerekmektedir.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Bu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durumdaki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kullanıcıların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çağrı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merkezine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ulaşmaları gerekmektedir.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322" y="2760408"/>
            <a:ext cx="8241582" cy="3083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BAŞVURU</a:t>
            </a:r>
            <a:r>
              <a:rPr spc="-55" dirty="0"/>
              <a:t> </a:t>
            </a:r>
            <a:r>
              <a:rPr dirty="0"/>
              <a:t>BAŞARILI</a:t>
            </a:r>
            <a:r>
              <a:rPr spc="-100" dirty="0"/>
              <a:t> </a:t>
            </a:r>
            <a:r>
              <a:rPr dirty="0"/>
              <a:t>BİR</a:t>
            </a:r>
            <a:r>
              <a:rPr spc="-40" dirty="0"/>
              <a:t> </a:t>
            </a:r>
            <a:r>
              <a:rPr dirty="0"/>
              <a:t>ŞEKİLDE</a:t>
            </a:r>
            <a:r>
              <a:rPr spc="-55" dirty="0"/>
              <a:t> </a:t>
            </a:r>
            <a:r>
              <a:rPr spc="-10" dirty="0"/>
              <a:t>ALINMIŞTIR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847" y="798512"/>
            <a:ext cx="9494520" cy="11544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405"/>
              </a:spcBef>
            </a:pPr>
            <a:r>
              <a:rPr sz="2000" spc="-10" dirty="0">
                <a:latin typeface="Calibri"/>
                <a:cs typeface="Calibri"/>
              </a:rPr>
              <a:t>Kullanıcı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başvurusunu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başarılı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 şekilde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oluşturduğu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zaman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ekranı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görecektir.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Başvurusu </a:t>
            </a:r>
            <a:r>
              <a:rPr sz="2000" dirty="0">
                <a:latin typeface="Calibri"/>
                <a:cs typeface="Calibri"/>
              </a:rPr>
              <a:t>başarılı bir şekilde alındıktan sonra Moka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United tarafından ödeme linki ile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ilgili detaylı </a:t>
            </a:r>
            <a:r>
              <a:rPr sz="2000" spc="-25" dirty="0">
                <a:latin typeface="Calibri"/>
                <a:cs typeface="Calibri"/>
              </a:rPr>
              <a:t>bir </a:t>
            </a:r>
            <a:r>
              <a:rPr sz="2000" dirty="0">
                <a:latin typeface="Calibri"/>
                <a:cs typeface="Calibri"/>
              </a:rPr>
              <a:t>mail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gönderilmektedir.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 mail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üzerinden POS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panelimizi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kullanarak kendi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ödeme </a:t>
            </a:r>
            <a:r>
              <a:rPr sz="2000" spc="-10" dirty="0">
                <a:latin typeface="Calibri"/>
                <a:cs typeface="Calibri"/>
              </a:rPr>
              <a:t>linkinizi </a:t>
            </a:r>
            <a:r>
              <a:rPr sz="2000" spc="-60" dirty="0">
                <a:latin typeface="Calibri"/>
                <a:cs typeface="Calibri"/>
              </a:rPr>
              <a:t>oluşturabilirsiniz.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Detaylı</a:t>
            </a:r>
            <a:r>
              <a:rPr sz="2000" spc="-10" dirty="0">
                <a:latin typeface="Calibri"/>
                <a:cs typeface="Calibri"/>
              </a:rPr>
              <a:t> anlatım </a:t>
            </a:r>
            <a:r>
              <a:rPr sz="2000" dirty="0">
                <a:latin typeface="Calibri"/>
                <a:cs typeface="Calibri"/>
              </a:rPr>
              <a:t>mail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video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iletilmektedir.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BAŞVURU</a:t>
            </a:r>
            <a:r>
              <a:rPr spc="-55" dirty="0"/>
              <a:t> </a:t>
            </a:r>
            <a:r>
              <a:rPr dirty="0"/>
              <a:t>BAŞARILI</a:t>
            </a:r>
            <a:r>
              <a:rPr spc="-95" dirty="0"/>
              <a:t> </a:t>
            </a:r>
            <a:r>
              <a:rPr dirty="0"/>
              <a:t>BİR</a:t>
            </a:r>
            <a:r>
              <a:rPr spc="-40" dirty="0"/>
              <a:t> </a:t>
            </a:r>
            <a:r>
              <a:rPr dirty="0"/>
              <a:t>ŞEKİLDE</a:t>
            </a:r>
            <a:r>
              <a:rPr spc="-50" dirty="0"/>
              <a:t> </a:t>
            </a:r>
            <a:r>
              <a:rPr dirty="0"/>
              <a:t>ALINMIŞTIR-</a:t>
            </a:r>
            <a:r>
              <a:rPr spc="-35" dirty="0"/>
              <a:t> </a:t>
            </a:r>
            <a:r>
              <a:rPr dirty="0"/>
              <a:t>ÖRNEK</a:t>
            </a:r>
            <a:r>
              <a:rPr spc="-10" dirty="0"/>
              <a:t> </a:t>
            </a:r>
            <a:r>
              <a:rPr spc="-20" dirty="0"/>
              <a:t>MAİL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847" y="798512"/>
            <a:ext cx="9494520" cy="11544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405"/>
              </a:spcBef>
            </a:pPr>
            <a:r>
              <a:rPr sz="2000" spc="-10" dirty="0">
                <a:latin typeface="Calibri"/>
                <a:cs typeface="Calibri"/>
              </a:rPr>
              <a:t>Kullanıcı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başvurusunu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başarılı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 şekilde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oluşturduğu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zaman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ekranı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görecektir.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Başvurusu </a:t>
            </a:r>
            <a:r>
              <a:rPr sz="2000" dirty="0">
                <a:latin typeface="Calibri"/>
                <a:cs typeface="Calibri"/>
              </a:rPr>
              <a:t>başarılı bir şekilde alındıktan sonra Moka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United tarafından ödeme linki ile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ilgili detaylı </a:t>
            </a:r>
            <a:r>
              <a:rPr sz="2000" spc="-25" dirty="0">
                <a:latin typeface="Calibri"/>
                <a:cs typeface="Calibri"/>
              </a:rPr>
              <a:t>bir </a:t>
            </a:r>
            <a:r>
              <a:rPr sz="2000" dirty="0">
                <a:latin typeface="Calibri"/>
                <a:cs typeface="Calibri"/>
              </a:rPr>
              <a:t>mail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gönderilmektedir.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 mail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üzerinden POS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panelimizi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kullanarak kendi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ödeme </a:t>
            </a:r>
            <a:r>
              <a:rPr sz="2000" spc="-10" dirty="0">
                <a:latin typeface="Calibri"/>
                <a:cs typeface="Calibri"/>
              </a:rPr>
              <a:t>linkinizi </a:t>
            </a:r>
            <a:r>
              <a:rPr sz="2000" spc="-45" dirty="0">
                <a:latin typeface="Calibri"/>
                <a:cs typeface="Calibri"/>
              </a:rPr>
              <a:t>oluşturabilirsiniz.</a:t>
            </a:r>
            <a:r>
              <a:rPr sz="2000" dirty="0">
                <a:latin typeface="Calibri"/>
                <a:cs typeface="Calibri"/>
              </a:rPr>
              <a:t> Detaylı </a:t>
            </a:r>
            <a:r>
              <a:rPr sz="2000" spc="-10" dirty="0">
                <a:latin typeface="Calibri"/>
                <a:cs typeface="Calibri"/>
              </a:rPr>
              <a:t>anlatım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mail üzerinden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video olarak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iletilmektedir.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05250" y="2124075"/>
            <a:ext cx="3419475" cy="4648200"/>
            <a:chOff x="3905250" y="2124075"/>
            <a:chExt cx="3419475" cy="4648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0" y="2124075"/>
              <a:ext cx="3419475" cy="46481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4901" y="2290826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723900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723900" y="16192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4901" y="2290826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0" y="161925"/>
                  </a:moveTo>
                  <a:lnTo>
                    <a:pt x="723900" y="16192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1601" y="4662551"/>
              <a:ext cx="1104900" cy="161925"/>
            </a:xfrm>
            <a:custGeom>
              <a:avLst/>
              <a:gdLst/>
              <a:ahLst/>
              <a:cxnLst/>
              <a:rect l="l" t="t" r="r" b="b"/>
              <a:pathLst>
                <a:path w="1104900" h="161925">
                  <a:moveTo>
                    <a:pt x="1104900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1104900" y="161925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1601" y="4662551"/>
              <a:ext cx="1104900" cy="161925"/>
            </a:xfrm>
            <a:custGeom>
              <a:avLst/>
              <a:gdLst/>
              <a:ahLst/>
              <a:cxnLst/>
              <a:rect l="l" t="t" r="r" b="b"/>
              <a:pathLst>
                <a:path w="1104900" h="161925">
                  <a:moveTo>
                    <a:pt x="0" y="161925"/>
                  </a:moveTo>
                  <a:lnTo>
                    <a:pt x="1104900" y="161925"/>
                  </a:lnTo>
                  <a:lnTo>
                    <a:pt x="1104900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6875" y="4453001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723900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723900" y="16192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76875" y="4453001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0" y="161925"/>
                  </a:moveTo>
                  <a:lnTo>
                    <a:pt x="723900" y="16192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76801" y="4881626"/>
              <a:ext cx="723900" cy="171450"/>
            </a:xfrm>
            <a:custGeom>
              <a:avLst/>
              <a:gdLst/>
              <a:ahLst/>
              <a:cxnLst/>
              <a:rect l="l" t="t" r="r" b="b"/>
              <a:pathLst>
                <a:path w="723900" h="171450">
                  <a:moveTo>
                    <a:pt x="723900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723900" y="17145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76801" y="4881626"/>
              <a:ext cx="723900" cy="171450"/>
            </a:xfrm>
            <a:custGeom>
              <a:avLst/>
              <a:gdLst/>
              <a:ahLst/>
              <a:cxnLst/>
              <a:rect l="l" t="t" r="r" b="b"/>
              <a:pathLst>
                <a:path w="723900" h="171450">
                  <a:moveTo>
                    <a:pt x="0" y="171450"/>
                  </a:moveTo>
                  <a:lnTo>
                    <a:pt x="723900" y="171450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212" y="176212"/>
            <a:ext cx="5010150" cy="66198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88900" marR="448309">
              <a:lnSpc>
                <a:spcPts val="2150"/>
              </a:lnSpc>
              <a:spcBef>
                <a:spcPts val="775"/>
              </a:spcBef>
            </a:pPr>
            <a:r>
              <a:rPr sz="2000" dirty="0">
                <a:latin typeface="Calibri"/>
                <a:cs typeface="Calibri"/>
              </a:rPr>
              <a:t>Başvuru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sonrasında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gönderilen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mail </a:t>
            </a:r>
            <a:r>
              <a:rPr sz="2000" dirty="0">
                <a:latin typeface="Calibri"/>
                <a:cs typeface="Calibri"/>
              </a:rPr>
              <a:t>üzerinden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müvekkillerinize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borçlulara </a:t>
            </a:r>
            <a:r>
              <a:rPr sz="2000" dirty="0">
                <a:latin typeface="Calibri"/>
                <a:cs typeface="Calibri"/>
              </a:rPr>
              <a:t>göndereceğiniz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ödeme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linkini </a:t>
            </a:r>
            <a:r>
              <a:rPr sz="2000" dirty="0">
                <a:latin typeface="Calibri"/>
                <a:cs typeface="Calibri"/>
              </a:rPr>
              <a:t>görüntüleyebilir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kopyalayabilirsiniz.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1676400"/>
            <a:ext cx="3752850" cy="49691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86451" y="1957387"/>
            <a:ext cx="6715125" cy="45815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sz="2000">
              <a:latin typeface="Times New Roman"/>
              <a:cs typeface="Times New Roman"/>
            </a:endParaRPr>
          </a:p>
          <a:p>
            <a:pPr marL="89535" marR="526415">
              <a:lnSpc>
                <a:spcPts val="2140"/>
              </a:lnSpc>
            </a:pPr>
            <a:r>
              <a:rPr sz="2000" dirty="0">
                <a:latin typeface="Calibri"/>
                <a:cs typeface="Calibri"/>
              </a:rPr>
              <a:t>Hukuk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büronuzun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sitesine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online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ödeme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açabilir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ilettiğimiz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ödeme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linkini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ekleyebilir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89535">
              <a:lnSpc>
                <a:spcPts val="2115"/>
              </a:lnSpc>
            </a:pPr>
            <a:r>
              <a:rPr sz="2000" dirty="0">
                <a:latin typeface="Calibri"/>
                <a:cs typeface="Calibri"/>
              </a:rPr>
              <a:t>ödemelerinizi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kolayca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alabilirsiniz.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70601" y="3332226"/>
            <a:ext cx="6355080" cy="2811780"/>
            <a:chOff x="5570601" y="3332226"/>
            <a:chExt cx="6355080" cy="28117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2125" y="3384900"/>
              <a:ext cx="6353175" cy="27587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76951" y="3338576"/>
              <a:ext cx="762000" cy="238125"/>
            </a:xfrm>
            <a:custGeom>
              <a:avLst/>
              <a:gdLst/>
              <a:ahLst/>
              <a:cxnLst/>
              <a:rect l="l" t="t" r="r" b="b"/>
              <a:pathLst>
                <a:path w="762000" h="238125">
                  <a:moveTo>
                    <a:pt x="762000" y="0"/>
                  </a:moveTo>
                  <a:lnTo>
                    <a:pt x="0" y="0"/>
                  </a:lnTo>
                  <a:lnTo>
                    <a:pt x="0" y="238125"/>
                  </a:lnTo>
                  <a:lnTo>
                    <a:pt x="762000" y="238125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6951" y="3338576"/>
              <a:ext cx="762000" cy="238125"/>
            </a:xfrm>
            <a:custGeom>
              <a:avLst/>
              <a:gdLst/>
              <a:ahLst/>
              <a:cxnLst/>
              <a:rect l="l" t="t" r="r" b="b"/>
              <a:pathLst>
                <a:path w="762000" h="238125">
                  <a:moveTo>
                    <a:pt x="0" y="238125"/>
                  </a:moveTo>
                  <a:lnTo>
                    <a:pt x="762000" y="238125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238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53551" y="4319651"/>
              <a:ext cx="685800" cy="133350"/>
            </a:xfrm>
            <a:custGeom>
              <a:avLst/>
              <a:gdLst/>
              <a:ahLst/>
              <a:cxnLst/>
              <a:rect l="l" t="t" r="r" b="b"/>
              <a:pathLst>
                <a:path w="685800" h="133350">
                  <a:moveTo>
                    <a:pt x="685800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685800" y="1333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53551" y="4319651"/>
              <a:ext cx="685800" cy="133350"/>
            </a:xfrm>
            <a:custGeom>
              <a:avLst/>
              <a:gdLst/>
              <a:ahLst/>
              <a:cxnLst/>
              <a:rect l="l" t="t" r="r" b="b"/>
              <a:pathLst>
                <a:path w="685800" h="133350">
                  <a:moveTo>
                    <a:pt x="0" y="133350"/>
                  </a:moveTo>
                  <a:lnTo>
                    <a:pt x="685800" y="13335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401</Words>
  <Application>Microsoft Office PowerPoint</Application>
  <PresentationFormat>Geniş ekran</PresentationFormat>
  <Paragraphs>30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Times New Roman</vt:lpstr>
      <vt:lpstr>Office Theme</vt:lpstr>
      <vt:lpstr>E-BAROBİRLİK TAHSİLAT BİLGİLENDİRME DOKÜMANI</vt:lpstr>
      <vt:lpstr>PowerPoint Sunusu</vt:lpstr>
      <vt:lpstr>PowerPoint Sunusu</vt:lpstr>
      <vt:lpstr>PowerPoint Sunusu</vt:lpstr>
      <vt:lpstr>CÜZDAN HESABI OLUŞTURMANIZ GEREKMEKTEDİR</vt:lpstr>
      <vt:lpstr>TALEBİNİZ BAŞARILI BİR ŞEKİLDE KAYDEDİLMİŞTİR</vt:lpstr>
      <vt:lpstr>BAŞVURU BAŞARILI BİR ŞEKİLDE ALINMIŞTIR</vt:lpstr>
      <vt:lpstr>BAŞVURU BAŞARILI BİR ŞEKİLDE ALINMIŞTIR- ÖRNEK MAİL</vt:lpstr>
      <vt:lpstr>PowerPoint Sunusu</vt:lpstr>
      <vt:lpstr>Müvekkilinizin veya borçluların göreceği ekran bu şekildedir. Ödeme yapmak için bilgilerin eksiksiz tamamlanması gerekmektedir.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E-BAROBİRLİK TAHSİLAT BİLGİLENDİRME DOKÜMANI</dc:title>
  <cp:lastModifiedBy>Gunay TEPEKOY</cp:lastModifiedBy>
  <cp:revision>1</cp:revision>
  <dcterms:created xsi:type="dcterms:W3CDTF">2025-07-25T10:33:49Z</dcterms:created>
  <dcterms:modified xsi:type="dcterms:W3CDTF">2025-07-25T10:36:07Z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2025-07-24T00:00:00Z</vt:filetime>
  </property>
  <property fmtid="{D5CDD505-2E9C-101B-9397-08002B2CF9AE}" pid="3" name="LastSaved">
    <vt:filetime>2025-07-25T00:00:00Z</vt:filetime>
  </property>
</Properties>
</file>