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Lst>
  <p:notesMasterIdLst>
    <p:notesMasterId r:id="rId30"/>
  </p:notesMasterIdLst>
  <p:handoutMasterIdLst>
    <p:handoutMasterId r:id="rId31"/>
  </p:handoutMasterIdLst>
  <p:sldIdLst>
    <p:sldId id="256" r:id="rId6"/>
    <p:sldId id="348" r:id="rId7"/>
    <p:sldId id="380" r:id="rId8"/>
    <p:sldId id="369" r:id="rId9"/>
    <p:sldId id="370" r:id="rId10"/>
    <p:sldId id="349" r:id="rId11"/>
    <p:sldId id="381" r:id="rId12"/>
    <p:sldId id="379" r:id="rId13"/>
    <p:sldId id="382" r:id="rId14"/>
    <p:sldId id="371" r:id="rId15"/>
    <p:sldId id="350" r:id="rId16"/>
    <p:sldId id="383" r:id="rId17"/>
    <p:sldId id="372" r:id="rId18"/>
    <p:sldId id="351" r:id="rId19"/>
    <p:sldId id="384" r:id="rId20"/>
    <p:sldId id="352" r:id="rId21"/>
    <p:sldId id="353" r:id="rId22"/>
    <p:sldId id="385" r:id="rId23"/>
    <p:sldId id="373" r:id="rId24"/>
    <p:sldId id="374" r:id="rId25"/>
    <p:sldId id="375" r:id="rId26"/>
    <p:sldId id="376" r:id="rId27"/>
    <p:sldId id="377" r:id="rId28"/>
    <p:sldId id="37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73" d="100"/>
          <a:sy n="73"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198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1EE880B-07F3-FDB7-A099-11CFC52887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89E903A-7FBA-55A5-0F1E-E924C56BAF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5FC20-F6D9-4C0A-BB26-381F8508E279}" type="datetimeFigureOut">
              <a:rPr lang="tr-TR" smtClean="0"/>
              <a:pPr/>
              <a:t>19.10.2023</a:t>
            </a:fld>
            <a:endParaRPr lang="tr-TR"/>
          </a:p>
        </p:txBody>
      </p:sp>
      <p:sp>
        <p:nvSpPr>
          <p:cNvPr id="4" name="Alt Bilgi Yer Tutucusu 3">
            <a:extLst>
              <a:ext uri="{FF2B5EF4-FFF2-40B4-BE49-F238E27FC236}">
                <a16:creationId xmlns:a16="http://schemas.microsoft.com/office/drawing/2014/main" id="{CD91960A-D896-A818-6CD7-BFBC4752E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DC557AC7-7658-8B4D-9C02-3F2263DDF0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54C50B-7A92-4A4E-8C59-3AEDAE58E3D1}" type="slidenum">
              <a:rPr lang="tr-TR" smtClean="0"/>
              <a:pPr/>
              <a:t>‹#›</a:t>
            </a:fld>
            <a:endParaRPr lang="tr-TR"/>
          </a:p>
        </p:txBody>
      </p:sp>
    </p:spTree>
    <p:extLst>
      <p:ext uri="{BB962C8B-B14F-4D97-AF65-F5344CB8AC3E}">
        <p14:creationId xmlns:p14="http://schemas.microsoft.com/office/powerpoint/2010/main" val="1431847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5265E-1646-469C-8DF4-43F16CFAA3AA}" type="datetimeFigureOut">
              <a:rPr lang="tr-TR" smtClean="0"/>
              <a:pPr/>
              <a:t>19.10.2023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AB16F-A291-4DC3-ADAA-0D409DD020C9}" type="slidenum">
              <a:rPr lang="tr-TR" smtClean="0"/>
              <a:pPr/>
              <a:t>‹#›</a:t>
            </a:fld>
            <a:endParaRPr lang="tr-TR"/>
          </a:p>
        </p:txBody>
      </p:sp>
    </p:spTree>
    <p:extLst>
      <p:ext uri="{BB962C8B-B14F-4D97-AF65-F5344CB8AC3E}">
        <p14:creationId xmlns:p14="http://schemas.microsoft.com/office/powerpoint/2010/main" val="404089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D19CF-32E5-A832-8597-F247E840CAC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317D5E9-1153-BDB1-3A81-6ABAED924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26AF5D6-4FCA-29C1-0312-3175853F29C2}"/>
              </a:ext>
            </a:extLst>
          </p:cNvPr>
          <p:cNvSpPr>
            <a:spLocks noGrp="1"/>
          </p:cNvSpPr>
          <p:nvPr>
            <p:ph type="dt" sz="half" idx="10"/>
          </p:nvPr>
        </p:nvSpPr>
        <p:spPr/>
        <p:txBody>
          <a:bodyPr/>
          <a:lstStyle/>
          <a:p>
            <a:fld id="{DAEE5E08-5F38-41C8-9FBE-49CDA3C1EF21}" type="datetime1">
              <a:rPr lang="tr-TR" smtClean="0"/>
              <a:pPr/>
              <a:t>19.10.2023</a:t>
            </a:fld>
            <a:endParaRPr lang="tr-TR"/>
          </a:p>
        </p:txBody>
      </p:sp>
      <p:sp>
        <p:nvSpPr>
          <p:cNvPr id="5" name="Alt Bilgi Yer Tutucusu 4">
            <a:extLst>
              <a:ext uri="{FF2B5EF4-FFF2-40B4-BE49-F238E27FC236}">
                <a16:creationId xmlns:a16="http://schemas.microsoft.com/office/drawing/2014/main" id="{AC25DC9E-EE23-27E7-6D2B-EA62840F5890}"/>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BD527C26-BC7F-F715-5B17-A01A0A35E34A}"/>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322081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7F161D-5D52-9EC1-E76A-D0AE4060B06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0140C6A-2D3D-0CD6-C5F2-92E72454BD1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86CEB1-7411-7018-C666-2175C7E19C03}"/>
              </a:ext>
            </a:extLst>
          </p:cNvPr>
          <p:cNvSpPr>
            <a:spLocks noGrp="1"/>
          </p:cNvSpPr>
          <p:nvPr>
            <p:ph type="dt" sz="half" idx="10"/>
          </p:nvPr>
        </p:nvSpPr>
        <p:spPr/>
        <p:txBody>
          <a:bodyPr/>
          <a:lstStyle/>
          <a:p>
            <a:fld id="{9D3DF557-CEC4-4FE1-A67C-8B14FE836BA2}" type="datetime1">
              <a:rPr lang="tr-TR" smtClean="0"/>
              <a:pPr/>
              <a:t>19.10.2023</a:t>
            </a:fld>
            <a:endParaRPr lang="tr-TR"/>
          </a:p>
        </p:txBody>
      </p:sp>
      <p:sp>
        <p:nvSpPr>
          <p:cNvPr id="5" name="Alt Bilgi Yer Tutucusu 4">
            <a:extLst>
              <a:ext uri="{FF2B5EF4-FFF2-40B4-BE49-F238E27FC236}">
                <a16:creationId xmlns:a16="http://schemas.microsoft.com/office/drawing/2014/main" id="{1297DA69-A25C-5FD1-1B6D-846CD1BC7ACB}"/>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170E1FCA-4B9F-587A-3C2A-87F31CCD072D}"/>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418928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601742D-1031-CEC4-3967-B96F125EFF7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9A775F-66B1-271D-D01E-A2ACEAC3BEF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7EBE56-DE20-9A1C-40BE-10757802C013}"/>
              </a:ext>
            </a:extLst>
          </p:cNvPr>
          <p:cNvSpPr>
            <a:spLocks noGrp="1"/>
          </p:cNvSpPr>
          <p:nvPr>
            <p:ph type="dt" sz="half" idx="10"/>
          </p:nvPr>
        </p:nvSpPr>
        <p:spPr/>
        <p:txBody>
          <a:bodyPr/>
          <a:lstStyle/>
          <a:p>
            <a:fld id="{5F6D4F91-4101-4A37-B50A-02DA8078BCA5}" type="datetime1">
              <a:rPr lang="tr-TR" smtClean="0"/>
              <a:pPr/>
              <a:t>19.10.2023</a:t>
            </a:fld>
            <a:endParaRPr lang="tr-TR"/>
          </a:p>
        </p:txBody>
      </p:sp>
      <p:sp>
        <p:nvSpPr>
          <p:cNvPr id="5" name="Alt Bilgi Yer Tutucusu 4">
            <a:extLst>
              <a:ext uri="{FF2B5EF4-FFF2-40B4-BE49-F238E27FC236}">
                <a16:creationId xmlns:a16="http://schemas.microsoft.com/office/drawing/2014/main" id="{DA94A34A-9286-88FD-3D8B-F5F46A446F28}"/>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AD89A8DB-D68A-0438-5475-2E4AA28576A6}"/>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4736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4F7CDB0-E7D1-4E87-B82D-7A352A6A0212}" type="datetime1">
              <a:rPr lang="tr-TR" smtClean="0"/>
              <a:pPr/>
              <a:t>19.10.2023</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307D43A-8AD3-4078-82BA-A4693D95AC37}" type="slidenum">
              <a:rPr lang="tr-TR" smtClean="0"/>
              <a:pPr/>
              <a:t>‹#›</a:t>
            </a:fld>
            <a:endParaRPr lang="tr-TR"/>
          </a:p>
        </p:txBody>
      </p:sp>
    </p:spTree>
    <p:extLst>
      <p:ext uri="{BB962C8B-B14F-4D97-AF65-F5344CB8AC3E}">
        <p14:creationId xmlns:p14="http://schemas.microsoft.com/office/powerpoint/2010/main" val="160986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DC10026C-CF69-4344-B036-572BFD07EF9A}" type="datetime1">
              <a:rPr lang="tr-TR" smtClean="0"/>
              <a:pPr/>
              <a:t>19.10.2023</a:t>
            </a:fld>
            <a:endParaRPr lang="tr-TR" dirty="0"/>
          </a:p>
        </p:txBody>
      </p:sp>
      <p:sp>
        <p:nvSpPr>
          <p:cNvPr id="5" name="Footer Placeholder 4"/>
          <p:cNvSpPr>
            <a:spLocks noGrp="1"/>
          </p:cNvSpPr>
          <p:nvPr>
            <p:ph type="ftr" sz="quarter" idx="11"/>
          </p:nvPr>
        </p:nvSpPr>
        <p:spPr/>
        <p:txBody>
          <a:bodyPr/>
          <a:lstStyle/>
          <a:p>
            <a:r>
              <a:rPr lang="tr-TR"/>
              <a:t>Hazırlayan: Öğretim Görevlisi  Yargıtay 10. Ceza Dairesi Tetkik Hakimi                          Elif Melek BALIK</a:t>
            </a:r>
            <a:endParaRPr lang="tr-TR" dirty="0"/>
          </a:p>
        </p:txBody>
      </p:sp>
      <p:sp>
        <p:nvSpPr>
          <p:cNvPr id="6" name="Slide Number Placeholder 5"/>
          <p:cNvSpPr>
            <a:spLocks noGrp="1"/>
          </p:cNvSpPr>
          <p:nvPr>
            <p:ph type="sldNum" sz="quarter" idx="12"/>
          </p:nvPr>
        </p:nvSpPr>
        <p:spPr>
          <a:xfrm>
            <a:off x="10558300" y="5956137"/>
            <a:ext cx="1052508" cy="365125"/>
          </a:xfrm>
        </p:spPr>
        <p:txBody>
          <a:bodyPr/>
          <a:lstStyle/>
          <a:p>
            <a:fld id="{C307D43A-8AD3-4078-82BA-A4693D95AC37}" type="slidenum">
              <a:rPr lang="tr-TR" smtClean="0"/>
              <a:pPr/>
              <a:t>‹#›</a:t>
            </a:fld>
            <a:endParaRPr lang="tr-TR"/>
          </a:p>
        </p:txBody>
      </p:sp>
      <p:pic>
        <p:nvPicPr>
          <p:cNvPr id="8" name="Resim 7" descr="taslak, çizim, daire, tasarım içeren bir resim&#10;&#10;Açıklama otomatik olarak oluşturuldu">
            <a:extLst>
              <a:ext uri="{FF2B5EF4-FFF2-40B4-BE49-F238E27FC236}">
                <a16:creationId xmlns:a16="http://schemas.microsoft.com/office/drawing/2014/main" id="{43C798CB-07BE-8AF7-8E1B-4E34BFA31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3075" y="5471591"/>
            <a:ext cx="1325563" cy="1325563"/>
          </a:xfrm>
          <a:prstGeom prst="rect">
            <a:avLst/>
          </a:prstGeom>
        </p:spPr>
      </p:pic>
    </p:spTree>
    <p:extLst>
      <p:ext uri="{BB962C8B-B14F-4D97-AF65-F5344CB8AC3E}">
        <p14:creationId xmlns:p14="http://schemas.microsoft.com/office/powerpoint/2010/main" val="304772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D10575B-7FB1-4D55-82BA-475B7AE4E950}" type="datetime1">
              <a:rPr lang="tr-TR" smtClean="0"/>
              <a:pPr/>
              <a:t>19.10.2023</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07D43A-8AD3-4078-82BA-A4693D95AC37}" type="slidenum">
              <a:rPr lang="tr-TR" smtClean="0"/>
              <a:pPr/>
              <a:t>‹#›</a:t>
            </a:fld>
            <a:endParaRPr lang="tr-TR"/>
          </a:p>
        </p:txBody>
      </p:sp>
    </p:spTree>
    <p:extLst>
      <p:ext uri="{BB962C8B-B14F-4D97-AF65-F5344CB8AC3E}">
        <p14:creationId xmlns:p14="http://schemas.microsoft.com/office/powerpoint/2010/main" val="63943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7C31192-3BCC-4458-8E93-5A359D6A95C9}" type="datetime1">
              <a:rPr lang="tr-TR" smtClean="0"/>
              <a:pPr/>
              <a:t>19.10.2023</a:t>
            </a:fld>
            <a:endParaRPr lang="tr-TR"/>
          </a:p>
        </p:txBody>
      </p:sp>
      <p:sp>
        <p:nvSpPr>
          <p:cNvPr id="6" name="Footer Placeholder 5"/>
          <p:cNvSpPr>
            <a:spLocks noGrp="1"/>
          </p:cNvSpPr>
          <p:nvPr>
            <p:ph type="ftr" sz="quarter" idx="11"/>
          </p:nvPr>
        </p:nvSpPr>
        <p:spPr/>
        <p:txBody>
          <a:bodyPr/>
          <a:lstStyle/>
          <a:p>
            <a:r>
              <a:rPr lang="tr-TR"/>
              <a:t>Hazırlayan: Öğretim Görevlisi  Yargıtay 10. Ceza Dairesi Tetkik Hakimi                          Elif Melek BALIK</a:t>
            </a:r>
          </a:p>
        </p:txBody>
      </p:sp>
      <p:sp>
        <p:nvSpPr>
          <p:cNvPr id="7" name="Slide Number Placeholder 6"/>
          <p:cNvSpPr>
            <a:spLocks noGrp="1"/>
          </p:cNvSpPr>
          <p:nvPr>
            <p:ph type="sldNum" sz="quarter" idx="12"/>
          </p:nvPr>
        </p:nvSpPr>
        <p:spPr/>
        <p:txBody>
          <a:bodyPr/>
          <a:lstStyle/>
          <a:p>
            <a:fld id="{C307D43A-8AD3-4078-82BA-A4693D95AC37}" type="slidenum">
              <a:rPr lang="tr-TR" smtClean="0"/>
              <a:pPr/>
              <a:t>‹#›</a:t>
            </a:fld>
            <a:endParaRPr lang="tr-TR"/>
          </a:p>
        </p:txBody>
      </p:sp>
    </p:spTree>
    <p:extLst>
      <p:ext uri="{BB962C8B-B14F-4D97-AF65-F5344CB8AC3E}">
        <p14:creationId xmlns:p14="http://schemas.microsoft.com/office/powerpoint/2010/main" val="257599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A2DC405-5DBA-4614-8BEA-B90E655E06D7}" type="datetime1">
              <a:rPr lang="tr-TR" smtClean="0"/>
              <a:pPr/>
              <a:t>19.10.2023</a:t>
            </a:fld>
            <a:endParaRPr lang="tr-TR"/>
          </a:p>
        </p:txBody>
      </p:sp>
      <p:sp>
        <p:nvSpPr>
          <p:cNvPr id="8" name="Footer Placeholder 7"/>
          <p:cNvSpPr>
            <a:spLocks noGrp="1"/>
          </p:cNvSpPr>
          <p:nvPr>
            <p:ph type="ftr" sz="quarter" idx="11"/>
          </p:nvPr>
        </p:nvSpPr>
        <p:spPr/>
        <p:txBody>
          <a:body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9" name="Slide Number Placeholder 8"/>
          <p:cNvSpPr>
            <a:spLocks noGrp="1"/>
          </p:cNvSpPr>
          <p:nvPr>
            <p:ph type="sldNum" sz="quarter" idx="12"/>
          </p:nvPr>
        </p:nvSpPr>
        <p:spPr/>
        <p:txBody>
          <a:bodyPr/>
          <a:lstStyle/>
          <a:p>
            <a:fld id="{C307D43A-8AD3-4078-82BA-A4693D95AC37}" type="slidenum">
              <a:rPr lang="tr-TR" smtClean="0"/>
              <a:pPr/>
              <a:t>‹#›</a:t>
            </a:fld>
            <a:endParaRPr lang="tr-TR"/>
          </a:p>
        </p:txBody>
      </p:sp>
    </p:spTree>
    <p:extLst>
      <p:ext uri="{BB962C8B-B14F-4D97-AF65-F5344CB8AC3E}">
        <p14:creationId xmlns:p14="http://schemas.microsoft.com/office/powerpoint/2010/main" val="411818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4A9FD7C-4292-4FA7-8FCE-05CB08578BA0}" type="datetime1">
              <a:rPr lang="tr-TR" smtClean="0"/>
              <a:pPr/>
              <a:t>19.10.2023</a:t>
            </a:fld>
            <a:endParaRPr lang="tr-TR"/>
          </a:p>
        </p:txBody>
      </p:sp>
      <p:sp>
        <p:nvSpPr>
          <p:cNvPr id="4" name="Footer Placeholder 3"/>
          <p:cNvSpPr>
            <a:spLocks noGrp="1"/>
          </p:cNvSpPr>
          <p:nvPr>
            <p:ph type="ftr" sz="quarter" idx="11"/>
          </p:nvPr>
        </p:nvSpPr>
        <p:spPr/>
        <p:txBody>
          <a:body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5" name="Slide Number Placeholder 4"/>
          <p:cNvSpPr>
            <a:spLocks noGrp="1"/>
          </p:cNvSpPr>
          <p:nvPr>
            <p:ph type="sldNum" sz="quarter" idx="12"/>
          </p:nvPr>
        </p:nvSpPr>
        <p:spPr/>
        <p:txBody>
          <a:bodyPr/>
          <a:lstStyle/>
          <a:p>
            <a:fld id="{C307D43A-8AD3-4078-82BA-A4693D95AC37}" type="slidenum">
              <a:rPr lang="tr-TR" smtClean="0"/>
              <a:pPr/>
              <a:t>‹#›</a:t>
            </a:fld>
            <a:endParaRPr lang="tr-TR"/>
          </a:p>
        </p:txBody>
      </p:sp>
    </p:spTree>
    <p:extLst>
      <p:ext uri="{BB962C8B-B14F-4D97-AF65-F5344CB8AC3E}">
        <p14:creationId xmlns:p14="http://schemas.microsoft.com/office/powerpoint/2010/main" val="84596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2EC1-539A-41AE-AEA4-3A9D8A267DED}" type="datetime1">
              <a:rPr lang="tr-TR" smtClean="0"/>
              <a:pPr/>
              <a:t>19.10.2023</a:t>
            </a:fld>
            <a:endParaRPr lang="tr-TR"/>
          </a:p>
        </p:txBody>
      </p:sp>
      <p:sp>
        <p:nvSpPr>
          <p:cNvPr id="3" name="Footer Placeholder 2"/>
          <p:cNvSpPr>
            <a:spLocks noGrp="1"/>
          </p:cNvSpPr>
          <p:nvPr>
            <p:ph type="ftr" sz="quarter" idx="11"/>
          </p:nvPr>
        </p:nvSpPr>
        <p:spPr/>
        <p:txBody>
          <a:body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4" name="Slide Number Placeholder 3"/>
          <p:cNvSpPr>
            <a:spLocks noGrp="1"/>
          </p:cNvSpPr>
          <p:nvPr>
            <p:ph type="sldNum" sz="quarter" idx="12"/>
          </p:nvPr>
        </p:nvSpPr>
        <p:spPr/>
        <p:txBody>
          <a:bodyPr/>
          <a:lstStyle/>
          <a:p>
            <a:fld id="{C307D43A-8AD3-4078-82BA-A4693D95AC37}" type="slidenum">
              <a:rPr lang="tr-TR" smtClean="0"/>
              <a:pPr/>
              <a:t>‹#›</a:t>
            </a:fld>
            <a:endParaRPr lang="tr-TR"/>
          </a:p>
        </p:txBody>
      </p:sp>
      <p:pic>
        <p:nvPicPr>
          <p:cNvPr id="5" name="Resim 4">
            <a:extLst>
              <a:ext uri="{FF2B5EF4-FFF2-40B4-BE49-F238E27FC236}">
                <a16:creationId xmlns:a16="http://schemas.microsoft.com/office/drawing/2014/main" id="{13592E92-578B-4473-68A9-46B1D2138418}"/>
              </a:ext>
            </a:extLst>
          </p:cNvPr>
          <p:cNvPicPr>
            <a:picLocks noChangeAspect="1"/>
          </p:cNvPicPr>
          <p:nvPr userDrawn="1"/>
        </p:nvPicPr>
        <p:blipFill>
          <a:blip r:embed="rId2"/>
          <a:stretch>
            <a:fillRect/>
          </a:stretch>
        </p:blipFill>
        <p:spPr>
          <a:xfrm>
            <a:off x="10790298" y="5287289"/>
            <a:ext cx="1322947" cy="1329043"/>
          </a:xfrm>
          <a:prstGeom prst="rect">
            <a:avLst/>
          </a:prstGeom>
        </p:spPr>
      </p:pic>
    </p:spTree>
    <p:extLst>
      <p:ext uri="{BB962C8B-B14F-4D97-AF65-F5344CB8AC3E}">
        <p14:creationId xmlns:p14="http://schemas.microsoft.com/office/powerpoint/2010/main" val="324286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ADC25F2-153B-4565-B2BB-A5EA571FC082}" type="datetime1">
              <a:rPr lang="tr-TR" smtClean="0"/>
              <a:pPr/>
              <a:t>19.10.2023</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tr-TR" dirty="0">
                <a:solidFill>
                  <a:schemeClr val="tx1"/>
                </a:solidFill>
              </a:rPr>
              <a:t>Hazırlayan: Öğretim Görevlisi  Yargıtay 10. Ceza Dairesi Tetkik Hakimi </a:t>
            </a:r>
          </a:p>
          <a:p>
            <a:r>
              <a:rPr lang="tr-TR" dirty="0">
                <a:solidFill>
                  <a:schemeClr val="tx1"/>
                </a:solidFill>
              </a:rPr>
              <a:t>                        Elif Melek BALIK</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307D43A-8AD3-4078-82BA-A4693D95AC37}" type="slidenum">
              <a:rPr lang="tr-TR" smtClean="0"/>
              <a:pPr/>
              <a:t>‹#›</a:t>
            </a:fld>
            <a:endParaRPr lang="tr-TR"/>
          </a:p>
        </p:txBody>
      </p:sp>
    </p:spTree>
    <p:extLst>
      <p:ext uri="{BB962C8B-B14F-4D97-AF65-F5344CB8AC3E}">
        <p14:creationId xmlns:p14="http://schemas.microsoft.com/office/powerpoint/2010/main" val="50490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E0A38F-B6BA-3F2F-A9CA-22BE13A8B2A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4DBA36-B920-9134-3C6F-119C8C32937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F0C9F6F-BA33-F948-A7CE-5EA6B53B8425}"/>
              </a:ext>
            </a:extLst>
          </p:cNvPr>
          <p:cNvSpPr>
            <a:spLocks noGrp="1"/>
          </p:cNvSpPr>
          <p:nvPr>
            <p:ph type="dt" sz="half" idx="10"/>
          </p:nvPr>
        </p:nvSpPr>
        <p:spPr/>
        <p:txBody>
          <a:bodyPr/>
          <a:lstStyle/>
          <a:p>
            <a:fld id="{0E309BB9-8AB5-4356-B59F-B7B5921E6AD0}" type="datetime1">
              <a:rPr lang="tr-TR" smtClean="0"/>
              <a:pPr/>
              <a:t>19.10.2023</a:t>
            </a:fld>
            <a:endParaRPr lang="tr-TR"/>
          </a:p>
        </p:txBody>
      </p:sp>
      <p:sp>
        <p:nvSpPr>
          <p:cNvPr id="5" name="Alt Bilgi Yer Tutucusu 4">
            <a:extLst>
              <a:ext uri="{FF2B5EF4-FFF2-40B4-BE49-F238E27FC236}">
                <a16:creationId xmlns:a16="http://schemas.microsoft.com/office/drawing/2014/main" id="{1C16258F-10B8-5145-68E1-C3A58A23F7ED}"/>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EC423336-D7FD-AA05-14BB-8C2C25C6B1EF}"/>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132764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79BD160-D0AB-40CE-AAB0-D10F13C5A69A}" type="datetime1">
              <a:rPr lang="tr-TR" smtClean="0"/>
              <a:pPr/>
              <a:t>19.10.2023</a:t>
            </a:fld>
            <a:endParaRPr lang="tr-TR"/>
          </a:p>
        </p:txBody>
      </p:sp>
      <p:sp>
        <p:nvSpPr>
          <p:cNvPr id="6" name="Footer Placeholder 5"/>
          <p:cNvSpPr>
            <a:spLocks noGrp="1"/>
          </p:cNvSpPr>
          <p:nvPr>
            <p:ph type="ftr" sz="quarter" idx="11"/>
          </p:nvPr>
        </p:nvSpPr>
        <p:spPr/>
        <p:txBody>
          <a:bodyPr/>
          <a:lstStyle/>
          <a:p>
            <a:r>
              <a:rPr lang="en-US"/>
              <a:t>Hazırlayan: Öğretim Görevlisi  Yargıtay 10. Ceza Dairesi Tetkik Hakimi                          Elif Melek BALIK</a:t>
            </a:r>
            <a:endParaRPr lang="en-US" dirty="0"/>
          </a:p>
        </p:txBody>
      </p:sp>
      <p:sp>
        <p:nvSpPr>
          <p:cNvPr id="7" name="Slide Number Placeholder 6"/>
          <p:cNvSpPr>
            <a:spLocks noGrp="1"/>
          </p:cNvSpPr>
          <p:nvPr>
            <p:ph type="sldNum" sz="quarter" idx="12"/>
          </p:nvPr>
        </p:nvSpPr>
        <p:spPr/>
        <p:txBody>
          <a:bodyPr/>
          <a:lstStyle/>
          <a:p>
            <a:fld id="{C307D43A-8AD3-4078-82BA-A4693D95AC37}" type="slidenum">
              <a:rPr lang="tr-TR" smtClean="0"/>
              <a:pPr/>
              <a:t>‹#›</a:t>
            </a:fld>
            <a:endParaRPr lang="tr-TR"/>
          </a:p>
        </p:txBody>
      </p:sp>
    </p:spTree>
    <p:extLst>
      <p:ext uri="{BB962C8B-B14F-4D97-AF65-F5344CB8AC3E}">
        <p14:creationId xmlns:p14="http://schemas.microsoft.com/office/powerpoint/2010/main" val="2571493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649D766-EA68-4C96-A73B-DA29981BA184}" type="datetime1">
              <a:rPr lang="tr-TR" smtClean="0"/>
              <a:pPr/>
              <a:t>19.10.2023</a:t>
            </a:fld>
            <a:endParaRPr lang="tr-TR"/>
          </a:p>
        </p:txBody>
      </p:sp>
      <p:sp>
        <p:nvSpPr>
          <p:cNvPr id="5" name="Footer Placeholder 4"/>
          <p:cNvSpPr>
            <a:spLocks noGrp="1"/>
          </p:cNvSpPr>
          <p:nvPr>
            <p:ph type="ftr" sz="quarter" idx="11"/>
          </p:nvPr>
        </p:nvSpPr>
        <p:spPr/>
        <p:txBody>
          <a:bodyPr/>
          <a:lstStyle/>
          <a:p>
            <a:r>
              <a:rPr lang="tr-TR"/>
              <a:t>Hazırlayan: Öğretim Görevlisi  Yargıtay 10. Ceza Dairesi Tetkik Hakimi                          Elif Melek BALIK</a:t>
            </a:r>
          </a:p>
        </p:txBody>
      </p:sp>
      <p:sp>
        <p:nvSpPr>
          <p:cNvPr id="6" name="Slide Number Placeholder 5"/>
          <p:cNvSpPr>
            <a:spLocks noGrp="1"/>
          </p:cNvSpPr>
          <p:nvPr>
            <p:ph type="sldNum" sz="quarter" idx="12"/>
          </p:nvPr>
        </p:nvSpPr>
        <p:spPr/>
        <p:txBody>
          <a:bodyPr/>
          <a:lstStyle/>
          <a:p>
            <a:fld id="{C307D43A-8AD3-4078-82BA-A4693D95AC37}" type="slidenum">
              <a:rPr lang="tr-TR" smtClean="0"/>
              <a:pPr/>
              <a:t>‹#›</a:t>
            </a:fld>
            <a:endParaRPr lang="tr-TR"/>
          </a:p>
        </p:txBody>
      </p:sp>
    </p:spTree>
    <p:extLst>
      <p:ext uri="{BB962C8B-B14F-4D97-AF65-F5344CB8AC3E}">
        <p14:creationId xmlns:p14="http://schemas.microsoft.com/office/powerpoint/2010/main" val="11758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40B69FF-C981-492A-8B4D-281B0146F6A5}" type="datetime1">
              <a:rPr lang="tr-TR" smtClean="0"/>
              <a:pPr/>
              <a:t>19.10.2023</a:t>
            </a:fld>
            <a:endParaRPr lang="tr-TR"/>
          </a:p>
        </p:txBody>
      </p:sp>
      <p:sp>
        <p:nvSpPr>
          <p:cNvPr id="5" name="Footer Placeholder 4"/>
          <p:cNvSpPr>
            <a:spLocks noGrp="1"/>
          </p:cNvSpPr>
          <p:nvPr>
            <p:ph type="ftr" sz="quarter" idx="11"/>
          </p:nvPr>
        </p:nvSpPr>
        <p:spPr>
          <a:xfrm>
            <a:off x="774923" y="5951811"/>
            <a:ext cx="7896279" cy="365125"/>
          </a:xfrm>
        </p:spPr>
        <p:txBody>
          <a:bodyPr/>
          <a:lstStyle/>
          <a:p>
            <a:r>
              <a:rPr lang="tr-TR"/>
              <a:t>Hazırlayan: Öğretim Görevlisi  Yargıtay 10. Ceza Dairesi Tetkik Hakimi                          Elif Melek BALIK</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307D43A-8AD3-4078-82BA-A4693D95AC37}" type="slidenum">
              <a:rPr lang="tr-TR" smtClean="0"/>
              <a:pPr/>
              <a:t>‹#›</a:t>
            </a:fld>
            <a:endParaRPr lang="tr-TR"/>
          </a:p>
        </p:txBody>
      </p:sp>
    </p:spTree>
    <p:extLst>
      <p:ext uri="{BB962C8B-B14F-4D97-AF65-F5344CB8AC3E}">
        <p14:creationId xmlns:p14="http://schemas.microsoft.com/office/powerpoint/2010/main" val="269459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E43C76-9BEB-8D9A-D25E-38D568CAE2FF}"/>
              </a:ext>
            </a:extLst>
          </p:cNvPr>
          <p:cNvSpPr>
            <a:spLocks noGrp="1"/>
          </p:cNvSpPr>
          <p:nvPr>
            <p:ph type="title"/>
          </p:nvPr>
        </p:nvSpPr>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F99DB4C7-B4B0-304E-1CBB-E4B019E4B4C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F25269-128A-8628-820B-8FE3A5284536}"/>
              </a:ext>
            </a:extLst>
          </p:cNvPr>
          <p:cNvSpPr>
            <a:spLocks noGrp="1"/>
          </p:cNvSpPr>
          <p:nvPr>
            <p:ph type="dt" sz="half" idx="10"/>
          </p:nvPr>
        </p:nvSpPr>
        <p:spPr/>
        <p:txBody>
          <a:bodyPr/>
          <a:lstStyle/>
          <a:p>
            <a:fld id="{9B97CA2B-AC37-4AB3-9F0B-D3D1D87B18C3}" type="datetime1">
              <a:rPr lang="tr-TR" smtClean="0"/>
              <a:pPr/>
              <a:t>19.10.2023</a:t>
            </a:fld>
            <a:endParaRPr lang="tr-TR"/>
          </a:p>
        </p:txBody>
      </p:sp>
      <p:sp>
        <p:nvSpPr>
          <p:cNvPr id="5" name="Alt Bilgi Yer Tutucusu 4">
            <a:extLst>
              <a:ext uri="{FF2B5EF4-FFF2-40B4-BE49-F238E27FC236}">
                <a16:creationId xmlns:a16="http://schemas.microsoft.com/office/drawing/2014/main" id="{FE0C0724-6A5D-62BB-0ABE-80D5555FAD91}"/>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80026271-7CA2-F248-CE2A-0F6540A3BB16}"/>
              </a:ext>
            </a:extLst>
          </p:cNvPr>
          <p:cNvSpPr>
            <a:spLocks noGrp="1"/>
          </p:cNvSpPr>
          <p:nvPr>
            <p:ph type="sldNum" sz="quarter" idx="12"/>
          </p:nvPr>
        </p:nvSpPr>
        <p:spPr/>
        <p:txBody>
          <a:bodyPr/>
          <a:lstStyle/>
          <a:p>
            <a:fld id="{C307D43A-8AD3-4078-82BA-A4693D95AC37}" type="slidenum">
              <a:rPr lang="tr-TR" smtClean="0"/>
              <a:pPr/>
              <a:t>‹#›</a:t>
            </a:fld>
            <a:endParaRPr lang="tr-TR"/>
          </a:p>
        </p:txBody>
      </p:sp>
      <p:pic>
        <p:nvPicPr>
          <p:cNvPr id="15" name="Resim 14" descr="taslak, çizim, daire, tasarım içeren bir resim&#10;&#10;Açıklama otomatik olarak oluşturuldu">
            <a:extLst>
              <a:ext uri="{FF2B5EF4-FFF2-40B4-BE49-F238E27FC236}">
                <a16:creationId xmlns:a16="http://schemas.microsoft.com/office/drawing/2014/main" id="{7A6048D5-0B77-1406-D689-2D2EABD69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1561" y="5213349"/>
            <a:ext cx="1325563" cy="1325563"/>
          </a:xfrm>
          <a:prstGeom prst="rect">
            <a:avLst/>
          </a:prstGeom>
        </p:spPr>
      </p:pic>
    </p:spTree>
    <p:extLst>
      <p:ext uri="{BB962C8B-B14F-4D97-AF65-F5344CB8AC3E}">
        <p14:creationId xmlns:p14="http://schemas.microsoft.com/office/powerpoint/2010/main" val="156290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EBF7D3-8011-3FC0-1BE2-4D3DCE2022F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49C8C9F-1EC5-C9B2-5C46-D4463CDAF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629A4CD-50D0-7851-54B4-DB620135A5AF}"/>
              </a:ext>
            </a:extLst>
          </p:cNvPr>
          <p:cNvSpPr>
            <a:spLocks noGrp="1"/>
          </p:cNvSpPr>
          <p:nvPr>
            <p:ph type="dt" sz="half" idx="10"/>
          </p:nvPr>
        </p:nvSpPr>
        <p:spPr/>
        <p:txBody>
          <a:bodyPr/>
          <a:lstStyle/>
          <a:p>
            <a:fld id="{1D80E252-CDCD-4A2C-B366-FDEF1F46A6A8}" type="datetime1">
              <a:rPr lang="tr-TR" smtClean="0"/>
              <a:pPr/>
              <a:t>19.10.2023</a:t>
            </a:fld>
            <a:endParaRPr lang="tr-TR"/>
          </a:p>
        </p:txBody>
      </p:sp>
      <p:sp>
        <p:nvSpPr>
          <p:cNvPr id="5" name="Alt Bilgi Yer Tutucusu 4">
            <a:extLst>
              <a:ext uri="{FF2B5EF4-FFF2-40B4-BE49-F238E27FC236}">
                <a16:creationId xmlns:a16="http://schemas.microsoft.com/office/drawing/2014/main" id="{7C10FD8A-297D-5E12-DE63-3050FF37C6FB}"/>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5D810EF3-B0CB-6040-070A-D2717DAC2D28}"/>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407929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6934C-CE17-A088-C5B7-1DCAD047E98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878A39-1C3F-D1D2-B0BB-430712BAF0E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650DB0-92DD-80BD-865C-10A6A1BAEBA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F3DE46F-9B89-857E-FB9D-0557973CCC42}"/>
              </a:ext>
            </a:extLst>
          </p:cNvPr>
          <p:cNvSpPr>
            <a:spLocks noGrp="1"/>
          </p:cNvSpPr>
          <p:nvPr>
            <p:ph type="dt" sz="half" idx="10"/>
          </p:nvPr>
        </p:nvSpPr>
        <p:spPr/>
        <p:txBody>
          <a:bodyPr/>
          <a:lstStyle/>
          <a:p>
            <a:fld id="{A0C69139-BBBD-4B7E-8A6C-E6839CAF07FC}" type="datetime1">
              <a:rPr lang="tr-TR" smtClean="0"/>
              <a:pPr/>
              <a:t>19.10.2023</a:t>
            </a:fld>
            <a:endParaRPr lang="tr-TR"/>
          </a:p>
        </p:txBody>
      </p:sp>
      <p:sp>
        <p:nvSpPr>
          <p:cNvPr id="6" name="Alt Bilgi Yer Tutucusu 5">
            <a:extLst>
              <a:ext uri="{FF2B5EF4-FFF2-40B4-BE49-F238E27FC236}">
                <a16:creationId xmlns:a16="http://schemas.microsoft.com/office/drawing/2014/main" id="{91E8A5CC-83A9-7903-796F-D32DD62A01BC}"/>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7" name="Slayt Numarası Yer Tutucusu 6">
            <a:extLst>
              <a:ext uri="{FF2B5EF4-FFF2-40B4-BE49-F238E27FC236}">
                <a16:creationId xmlns:a16="http://schemas.microsoft.com/office/drawing/2014/main" id="{6D0E0336-D923-C3BD-6E8B-1789B7002987}"/>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287397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257C4-A29B-8972-695D-D34427577C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421488-793D-37C6-253B-311D6999A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235121A-C3CA-E20E-EF32-2EBB9605C2A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6360732-748B-B8CB-1470-CD4C22472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BCCA15A-CFC4-3716-72FE-37658445698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30B97AD-46D7-5AB3-FF90-0FFC23C63C71}"/>
              </a:ext>
            </a:extLst>
          </p:cNvPr>
          <p:cNvSpPr>
            <a:spLocks noGrp="1"/>
          </p:cNvSpPr>
          <p:nvPr>
            <p:ph type="dt" sz="half" idx="10"/>
          </p:nvPr>
        </p:nvSpPr>
        <p:spPr/>
        <p:txBody>
          <a:bodyPr/>
          <a:lstStyle/>
          <a:p>
            <a:fld id="{DD090DC1-C17C-4927-9C9F-5215372FC51E}" type="datetime1">
              <a:rPr lang="tr-TR" smtClean="0"/>
              <a:pPr/>
              <a:t>19.10.2023</a:t>
            </a:fld>
            <a:endParaRPr lang="tr-TR"/>
          </a:p>
        </p:txBody>
      </p:sp>
      <p:sp>
        <p:nvSpPr>
          <p:cNvPr id="8" name="Alt Bilgi Yer Tutucusu 7">
            <a:extLst>
              <a:ext uri="{FF2B5EF4-FFF2-40B4-BE49-F238E27FC236}">
                <a16:creationId xmlns:a16="http://schemas.microsoft.com/office/drawing/2014/main" id="{BE77C7E6-338F-8698-532D-D54A8C7A5C9B}"/>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9" name="Slayt Numarası Yer Tutucusu 8">
            <a:extLst>
              <a:ext uri="{FF2B5EF4-FFF2-40B4-BE49-F238E27FC236}">
                <a16:creationId xmlns:a16="http://schemas.microsoft.com/office/drawing/2014/main" id="{CEB1F1EF-14D9-B0A9-8EAC-1F253197CA21}"/>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175454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EA9FB6-64A8-DB78-C2A6-4D85B593B54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1E69489-23D5-4802-F23B-33024A258104}"/>
              </a:ext>
            </a:extLst>
          </p:cNvPr>
          <p:cNvSpPr>
            <a:spLocks noGrp="1"/>
          </p:cNvSpPr>
          <p:nvPr>
            <p:ph type="dt" sz="half" idx="10"/>
          </p:nvPr>
        </p:nvSpPr>
        <p:spPr/>
        <p:txBody>
          <a:bodyPr/>
          <a:lstStyle/>
          <a:p>
            <a:fld id="{F6DD5036-AD8F-44D7-80EB-F844C48C18ED}" type="datetime1">
              <a:rPr lang="tr-TR" smtClean="0"/>
              <a:pPr/>
              <a:t>19.10.2023</a:t>
            </a:fld>
            <a:endParaRPr lang="tr-TR"/>
          </a:p>
        </p:txBody>
      </p:sp>
      <p:sp>
        <p:nvSpPr>
          <p:cNvPr id="4" name="Alt Bilgi Yer Tutucusu 3">
            <a:extLst>
              <a:ext uri="{FF2B5EF4-FFF2-40B4-BE49-F238E27FC236}">
                <a16:creationId xmlns:a16="http://schemas.microsoft.com/office/drawing/2014/main" id="{611F4661-D91D-4FB0-BD49-2F467895F495}"/>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5" name="Slayt Numarası Yer Tutucusu 4">
            <a:extLst>
              <a:ext uri="{FF2B5EF4-FFF2-40B4-BE49-F238E27FC236}">
                <a16:creationId xmlns:a16="http://schemas.microsoft.com/office/drawing/2014/main" id="{016F110E-D071-6F87-7204-56599A0B5F5D}"/>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231844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1D3511C-29D4-9C40-2A5A-04823C45E5BB}"/>
              </a:ext>
            </a:extLst>
          </p:cNvPr>
          <p:cNvSpPr>
            <a:spLocks noGrp="1"/>
          </p:cNvSpPr>
          <p:nvPr>
            <p:ph type="dt" sz="half" idx="10"/>
          </p:nvPr>
        </p:nvSpPr>
        <p:spPr/>
        <p:txBody>
          <a:bodyPr/>
          <a:lstStyle/>
          <a:p>
            <a:fld id="{06E7903E-507B-4EC1-BA67-1978923FC234}" type="datetime1">
              <a:rPr lang="tr-TR" smtClean="0"/>
              <a:pPr/>
              <a:t>19.10.2023</a:t>
            </a:fld>
            <a:endParaRPr lang="tr-TR"/>
          </a:p>
        </p:txBody>
      </p:sp>
      <p:sp>
        <p:nvSpPr>
          <p:cNvPr id="3" name="Alt Bilgi Yer Tutucusu 2">
            <a:extLst>
              <a:ext uri="{FF2B5EF4-FFF2-40B4-BE49-F238E27FC236}">
                <a16:creationId xmlns:a16="http://schemas.microsoft.com/office/drawing/2014/main" id="{33581849-CA07-2E21-4062-B8331BA1F469}"/>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4" name="Slayt Numarası Yer Tutucusu 3">
            <a:extLst>
              <a:ext uri="{FF2B5EF4-FFF2-40B4-BE49-F238E27FC236}">
                <a16:creationId xmlns:a16="http://schemas.microsoft.com/office/drawing/2014/main" id="{8439516F-971E-434A-591D-2969ABA9D58E}"/>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288639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A76A5F-C9EA-9388-80BF-099D650B4D9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D00F066-E1B2-36F8-A580-77D264463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505A3B1-C0AF-346B-3810-F497C6EA9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5400EFA-8E0C-91E0-B9DA-CDC35A35116F}"/>
              </a:ext>
            </a:extLst>
          </p:cNvPr>
          <p:cNvSpPr>
            <a:spLocks noGrp="1"/>
          </p:cNvSpPr>
          <p:nvPr>
            <p:ph type="dt" sz="half" idx="10"/>
          </p:nvPr>
        </p:nvSpPr>
        <p:spPr/>
        <p:txBody>
          <a:bodyPr/>
          <a:lstStyle/>
          <a:p>
            <a:fld id="{05249321-4825-4592-8A6F-9870D2DF9C29}" type="datetime1">
              <a:rPr lang="tr-TR" smtClean="0"/>
              <a:pPr/>
              <a:t>19.10.2023</a:t>
            </a:fld>
            <a:endParaRPr lang="tr-TR"/>
          </a:p>
        </p:txBody>
      </p:sp>
      <p:sp>
        <p:nvSpPr>
          <p:cNvPr id="6" name="Alt Bilgi Yer Tutucusu 5">
            <a:extLst>
              <a:ext uri="{FF2B5EF4-FFF2-40B4-BE49-F238E27FC236}">
                <a16:creationId xmlns:a16="http://schemas.microsoft.com/office/drawing/2014/main" id="{9285D767-0813-12D2-B4F7-B124F6D26EFD}"/>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7" name="Slayt Numarası Yer Tutucusu 6">
            <a:extLst>
              <a:ext uri="{FF2B5EF4-FFF2-40B4-BE49-F238E27FC236}">
                <a16:creationId xmlns:a16="http://schemas.microsoft.com/office/drawing/2014/main" id="{3923F4A0-DEAC-068A-FEED-C26170B126D2}"/>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9033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451F5A-81FD-F007-7820-CC555A03631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7F607F0-A788-78C7-FCD8-B873FBBD5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409E189-0D52-067E-8389-6AF91CFB4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1C84534-04B5-0D13-74F0-D101285B1282}"/>
              </a:ext>
            </a:extLst>
          </p:cNvPr>
          <p:cNvSpPr>
            <a:spLocks noGrp="1"/>
          </p:cNvSpPr>
          <p:nvPr>
            <p:ph type="dt" sz="half" idx="10"/>
          </p:nvPr>
        </p:nvSpPr>
        <p:spPr/>
        <p:txBody>
          <a:bodyPr/>
          <a:lstStyle/>
          <a:p>
            <a:fld id="{1D313431-84EC-4604-943A-7300BFC6008F}" type="datetime1">
              <a:rPr lang="tr-TR" smtClean="0"/>
              <a:pPr/>
              <a:t>19.10.2023</a:t>
            </a:fld>
            <a:endParaRPr lang="tr-TR"/>
          </a:p>
        </p:txBody>
      </p:sp>
      <p:sp>
        <p:nvSpPr>
          <p:cNvPr id="6" name="Alt Bilgi Yer Tutucusu 5">
            <a:extLst>
              <a:ext uri="{FF2B5EF4-FFF2-40B4-BE49-F238E27FC236}">
                <a16:creationId xmlns:a16="http://schemas.microsoft.com/office/drawing/2014/main" id="{2D614322-BB40-5294-009A-73BF74C0FE91}"/>
              </a:ext>
            </a:extLst>
          </p:cNvPr>
          <p:cNvSpPr>
            <a:spLocks noGrp="1"/>
          </p:cNvSpPr>
          <p:nvPr>
            <p:ph type="ftr" sz="quarter" idx="11"/>
          </p:nvPr>
        </p:nvSpPr>
        <p:spPr/>
        <p:txBody>
          <a:bodyPr/>
          <a:lstStyle/>
          <a:p>
            <a:r>
              <a:rPr lang="tr-TR"/>
              <a:t>Hazırlayan: Öğretim Görevlisi  Yargıtay 10. Ceza Dairesi Tetkik Hakimi                          Elif Melek BALIK</a:t>
            </a:r>
          </a:p>
        </p:txBody>
      </p:sp>
      <p:sp>
        <p:nvSpPr>
          <p:cNvPr id="7" name="Slayt Numarası Yer Tutucusu 6">
            <a:extLst>
              <a:ext uri="{FF2B5EF4-FFF2-40B4-BE49-F238E27FC236}">
                <a16:creationId xmlns:a16="http://schemas.microsoft.com/office/drawing/2014/main" id="{CAC0210B-57DB-FF63-66A2-BDFFB7139761}"/>
              </a:ext>
            </a:extLst>
          </p:cNvPr>
          <p:cNvSpPr>
            <a:spLocks noGrp="1"/>
          </p:cNvSpPr>
          <p:nvPr>
            <p:ph type="sldNum" sz="quarter" idx="12"/>
          </p:nvPr>
        </p:nvSpPr>
        <p:spPr/>
        <p:txBody>
          <a:bodyPr/>
          <a:lstStyle/>
          <a:p>
            <a:fld id="{1EA6EB1B-1E2A-4458-A2D4-24FB691DF81F}" type="slidenum">
              <a:rPr lang="tr-TR" smtClean="0"/>
              <a:pPr/>
              <a:t>‹#›</a:t>
            </a:fld>
            <a:endParaRPr lang="tr-TR"/>
          </a:p>
        </p:txBody>
      </p:sp>
    </p:spTree>
    <p:extLst>
      <p:ext uri="{BB962C8B-B14F-4D97-AF65-F5344CB8AC3E}">
        <p14:creationId xmlns:p14="http://schemas.microsoft.com/office/powerpoint/2010/main" val="219633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72A5EB8-E955-D39E-9241-E6AA78013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64F1D76-3320-5377-683F-90C4226D7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1D4604-3B4E-A941-5316-4F7DB9AC1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AAEE5-F0A5-4B80-89A6-59849354A53F}" type="datetime1">
              <a:rPr lang="tr-TR" smtClean="0"/>
              <a:pPr/>
              <a:t>19.10.2023</a:t>
            </a:fld>
            <a:endParaRPr lang="tr-TR"/>
          </a:p>
        </p:txBody>
      </p:sp>
      <p:sp>
        <p:nvSpPr>
          <p:cNvPr id="5" name="Alt Bilgi Yer Tutucusu 4">
            <a:extLst>
              <a:ext uri="{FF2B5EF4-FFF2-40B4-BE49-F238E27FC236}">
                <a16:creationId xmlns:a16="http://schemas.microsoft.com/office/drawing/2014/main" id="{9093EC52-373C-45C6-0CB2-C6783C53F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Hazırlayan: Öğretim Görevlisi  Yargıtay 10. Ceza Dairesi Tetkik Hakimi                          Elif Melek BALIK</a:t>
            </a:r>
          </a:p>
        </p:txBody>
      </p:sp>
      <p:sp>
        <p:nvSpPr>
          <p:cNvPr id="6" name="Slayt Numarası Yer Tutucusu 5">
            <a:extLst>
              <a:ext uri="{FF2B5EF4-FFF2-40B4-BE49-F238E27FC236}">
                <a16:creationId xmlns:a16="http://schemas.microsoft.com/office/drawing/2014/main" id="{0BFBD29F-821D-2739-A26E-C265A62FE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EB1B-1E2A-4458-A2D4-24FB691DF81F}" type="slidenum">
              <a:rPr lang="tr-TR" smtClean="0"/>
              <a:pPr/>
              <a:t>‹#›</a:t>
            </a:fld>
            <a:endParaRPr lang="tr-TR"/>
          </a:p>
        </p:txBody>
      </p:sp>
    </p:spTree>
    <p:extLst>
      <p:ext uri="{BB962C8B-B14F-4D97-AF65-F5344CB8AC3E}">
        <p14:creationId xmlns:p14="http://schemas.microsoft.com/office/powerpoint/2010/main" val="534031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1720BEA-117A-4A04-865D-BC52F79A7B63}" type="datetime1">
              <a:rPr lang="tr-TR" smtClean="0"/>
              <a:pPr/>
              <a:t>19.10.2023</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tr-TR"/>
              <a:t>Hazırlayan: Öğretim Görevlisi  Yargıtay 10. Ceza Dairesi Tetkik Hakimi                          Elif Melek BALIK</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EA6EB1B-1E2A-4458-A2D4-24FB691DF81F}" type="slidenum">
              <a:rPr lang="tr-TR" smtClean="0"/>
              <a:pPr/>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8983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50"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0781F-7D57-34D7-76B6-C2DD9E6E6CE2}"/>
              </a:ext>
            </a:extLst>
          </p:cNvPr>
          <p:cNvSpPr>
            <a:spLocks noGrp="1"/>
          </p:cNvSpPr>
          <p:nvPr>
            <p:ph type="ctrTitle"/>
          </p:nvPr>
        </p:nvSpPr>
        <p:spPr>
          <a:xfrm>
            <a:off x="426720" y="3429000"/>
            <a:ext cx="11267440" cy="1031240"/>
          </a:xfrm>
        </p:spPr>
        <p:txBody>
          <a:bodyPr anchor="t">
            <a:normAutofit fontScale="90000"/>
          </a:bodyPr>
          <a:lstStyle/>
          <a:p>
            <a:pPr algn="ctr"/>
            <a:r>
              <a:rPr lang="tr-TR" sz="7300" b="1" dirty="0">
                <a:solidFill>
                  <a:schemeClr val="tx2"/>
                </a:solidFill>
              </a:rPr>
              <a:t>ETKİN PİŞMANLIK</a:t>
            </a:r>
            <a:r>
              <a:rPr lang="tr-TR" sz="4000" dirty="0">
                <a:solidFill>
                  <a:schemeClr val="tx2"/>
                </a:solidFill>
              </a:rPr>
              <a:t/>
            </a:r>
            <a:br>
              <a:rPr lang="tr-TR" sz="4000" dirty="0">
                <a:solidFill>
                  <a:schemeClr val="tx2"/>
                </a:solidFill>
              </a:rPr>
            </a:br>
            <a:r>
              <a:rPr lang="tr-TR" sz="4000" dirty="0">
                <a:solidFill>
                  <a:schemeClr val="tx2"/>
                </a:solidFill>
              </a:rPr>
              <a:t/>
            </a:r>
            <a:br>
              <a:rPr lang="tr-TR" sz="4000" dirty="0">
                <a:solidFill>
                  <a:schemeClr val="tx2"/>
                </a:solidFill>
              </a:rPr>
            </a:br>
            <a:r>
              <a:rPr lang="tr-TR" sz="4000" dirty="0">
                <a:solidFill>
                  <a:schemeClr val="tx2"/>
                </a:solidFill>
              </a:rPr>
              <a:t/>
            </a:r>
            <a:br>
              <a:rPr lang="tr-TR" sz="4000" dirty="0">
                <a:solidFill>
                  <a:schemeClr val="tx2"/>
                </a:solidFill>
              </a:rPr>
            </a:br>
            <a:endParaRPr lang="tr-TR" sz="4000" dirty="0">
              <a:solidFill>
                <a:schemeClr val="tx2"/>
              </a:solidFill>
            </a:endParaRPr>
          </a:p>
        </p:txBody>
      </p:sp>
      <p:sp>
        <p:nvSpPr>
          <p:cNvPr id="3" name="Metin kutusu 2">
            <a:extLst>
              <a:ext uri="{FF2B5EF4-FFF2-40B4-BE49-F238E27FC236}">
                <a16:creationId xmlns:a16="http://schemas.microsoft.com/office/drawing/2014/main" id="{71A77C33-AA32-DA21-64A4-19ACCAE4F77D}"/>
              </a:ext>
            </a:extLst>
          </p:cNvPr>
          <p:cNvSpPr txBox="1"/>
          <p:nvPr/>
        </p:nvSpPr>
        <p:spPr>
          <a:xfrm>
            <a:off x="5753100" y="5638512"/>
            <a:ext cx="5768340" cy="584775"/>
          </a:xfrm>
          <a:prstGeom prst="rect">
            <a:avLst/>
          </a:prstGeom>
          <a:noFill/>
        </p:spPr>
        <p:txBody>
          <a:bodyPr wrap="square" rtlCol="0">
            <a:spAutoFit/>
          </a:bodyPr>
          <a:lstStyle/>
          <a:p>
            <a:pPr algn="r"/>
            <a:r>
              <a:rPr lang="tr-TR" sz="3200" b="1" cap="all" dirty="0">
                <a:solidFill>
                  <a:schemeClr val="tx2"/>
                </a:solidFill>
                <a:latin typeface="+mj-lt"/>
                <a:ea typeface="+mj-ea"/>
                <a:cs typeface="+mj-cs"/>
              </a:rPr>
              <a:t>HAKİM Uğur Öger</a:t>
            </a:r>
          </a:p>
        </p:txBody>
      </p:sp>
    </p:spTree>
    <p:extLst>
      <p:ext uri="{BB962C8B-B14F-4D97-AF65-F5344CB8AC3E}">
        <p14:creationId xmlns:p14="http://schemas.microsoft.com/office/powerpoint/2010/main" val="134817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7E1D1C-830D-46DE-793A-E308AF5C3C56}"/>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a:bodyPr>
          <a:lstStyle/>
          <a:p>
            <a:pPr algn="ctr"/>
            <a:r>
              <a:rPr lang="tr-TR" sz="4000" b="1" dirty="0">
                <a:solidFill>
                  <a:srgbClr val="FFFFFF"/>
                </a:solidFill>
              </a:rPr>
              <a:t>192/2 tanım</a:t>
            </a:r>
          </a:p>
        </p:txBody>
      </p:sp>
      <p:sp>
        <p:nvSpPr>
          <p:cNvPr id="3" name="İçerik Yer Tutucusu 2"/>
          <p:cNvSpPr>
            <a:spLocks noGrp="1"/>
          </p:cNvSpPr>
          <p:nvPr>
            <p:ph idx="1"/>
          </p:nvPr>
        </p:nvSpPr>
        <p:spPr/>
        <p:txBody>
          <a:bodyPr>
            <a:normAutofit/>
          </a:bodyPr>
          <a:lstStyle/>
          <a:p>
            <a:pPr algn="just"/>
            <a:r>
              <a:rPr lang="tr-TR" sz="2800" dirty="0"/>
              <a:t>Aynı maddenin 2. fıkrasında;  kullanmak için uyuşturucu veya uyarıcı madde satın alan, kabul eden veya bulunduran kişinin, bu maddeyi kimden, nerede ve ne zaman temin ettiğini merciine haber vermesi veya kendi suçuna konu uyuşturucu maddenin ele geçirilmesini kolaylaştırmasını, diğer bir ifadeyle uyuşturucu madde  ticareti yapma suçunun failini ortaya çıkarmasını ya da kendi suçuna konu uyuşturucu maddenin ele geçirilmesini sağlamasını bir cezasızlık nedeni,</a:t>
            </a:r>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99074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CF24AE-BA07-14E1-7FC9-D4E735E6F30A}"/>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endParaRPr lang="tr-TR" sz="4000" dirty="0">
              <a:solidFill>
                <a:srgbClr val="FFFFFF"/>
              </a:solidFill>
            </a:endParaRPr>
          </a:p>
        </p:txBody>
      </p:sp>
      <p:sp>
        <p:nvSpPr>
          <p:cNvPr id="3" name="2 İçerik Yer Tutucusu"/>
          <p:cNvSpPr>
            <a:spLocks noGrp="1"/>
          </p:cNvSpPr>
          <p:nvPr>
            <p:ph idx="1"/>
          </p:nvPr>
        </p:nvSpPr>
        <p:spPr>
          <a:xfrm>
            <a:off x="578682" y="2010166"/>
            <a:ext cx="11029615" cy="4408563"/>
          </a:xfrm>
        </p:spPr>
        <p:txBody>
          <a:bodyPr>
            <a:noAutofit/>
          </a:bodyPr>
          <a:lstStyle/>
          <a:p>
            <a:pPr algn="just">
              <a:lnSpc>
                <a:spcPct val="90000"/>
              </a:lnSpc>
              <a:buNone/>
            </a:pPr>
            <a:r>
              <a:rPr lang="tr-TR" sz="2800" dirty="0"/>
              <a:t>	</a:t>
            </a:r>
            <a:r>
              <a:rPr lang="tr-TR" sz="2800" b="1" dirty="0"/>
              <a:t>TCK 192/2 - </a:t>
            </a:r>
            <a:r>
              <a:rPr lang="tr-TR" sz="2800" dirty="0"/>
              <a:t>Kullanmak için uyuşturucu veya uyarıcı madde satın alan, kabul eden veya bulunduran kişi, resmi makamlar tarafından haber alınmadan önce, bu maddeyi kimden, nerede ve ne zaman temin ettiğini merciine haber vererek suçluların yakalanmalarını veya uyuşturucu veya uyarıcı maddenin ele geçirilmesini kolaylaştırırsa, hakkında cezaya hükmolunmaz.</a:t>
            </a:r>
          </a:p>
          <a:p>
            <a:pPr algn="just">
              <a:lnSpc>
                <a:spcPct val="90000"/>
              </a:lnSpc>
              <a:buNone/>
            </a:pPr>
            <a:r>
              <a:rPr lang="tr-TR" sz="2800" dirty="0"/>
              <a:t>	Bu maddede düzenlenen cezasızlık nedeninden yararlanmak için; </a:t>
            </a:r>
          </a:p>
          <a:p>
            <a:pPr marL="594000" lvl="2" indent="0" algn="just">
              <a:lnSpc>
                <a:spcPct val="90000"/>
              </a:lnSpc>
              <a:buNone/>
            </a:pPr>
            <a:r>
              <a:rPr lang="tr-TR" sz="2800" dirty="0"/>
              <a:t>a) Failin kullanmak amacıyla uyuşturucu madde satın alma, kabul etme veya bulundurma suçlarından birini işlemiş olmalıdır. </a:t>
            </a:r>
          </a:p>
          <a:p>
            <a:pPr marL="594000" lvl="2" indent="0" algn="just">
              <a:lnSpc>
                <a:spcPct val="90000"/>
              </a:lnSpc>
              <a:buNone/>
            </a:pPr>
            <a:r>
              <a:rPr lang="tr-TR" sz="2800" dirty="0"/>
              <a:t>b) Haberin bizzat fail tarafından verilmesi gerekir. </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rı arka plan üzerinde ünlem işareti">
            <a:extLst>
              <a:ext uri="{FF2B5EF4-FFF2-40B4-BE49-F238E27FC236}">
                <a16:creationId xmlns:a16="http://schemas.microsoft.com/office/drawing/2014/main" id="{910CB217-B2FC-A68D-5893-02C5E1B505DE}"/>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0" y="3048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78682" y="2309805"/>
            <a:ext cx="11029615" cy="3678303"/>
          </a:xfrm>
        </p:spPr>
        <p:txBody>
          <a:bodyPr>
            <a:normAutofit lnSpcReduction="10000"/>
          </a:bodyPr>
          <a:lstStyle/>
          <a:p>
            <a:pPr marL="594000" lvl="2" indent="0">
              <a:buNone/>
            </a:pPr>
            <a:r>
              <a:rPr lang="tr-TR" sz="2400" dirty="0"/>
              <a:t>c) Haber ilgili makamlara verilmelidir. </a:t>
            </a:r>
          </a:p>
          <a:p>
            <a:pPr marL="594000" lvl="2" indent="0">
              <a:buNone/>
            </a:pPr>
            <a:r>
              <a:rPr lang="tr-TR" sz="2400" dirty="0"/>
              <a:t>d) Fail haberi suçun işlendiğinin resmi makamlar tarafından öğrenilmesinden önce vermelidir. </a:t>
            </a:r>
          </a:p>
          <a:p>
            <a:pPr marL="594000" lvl="2" indent="0">
              <a:buNone/>
            </a:pPr>
            <a:r>
              <a:rPr lang="tr-TR" sz="2400" dirty="0"/>
              <a:t>e) Fail;  kendisinde bulunan (satın aldığı, kabul ettiği veya bulundurduğu) bu uyuşturucu veya uyarıcı maddeyi; </a:t>
            </a:r>
            <a:r>
              <a:rPr lang="tr-TR" sz="2400" b="1" dirty="0"/>
              <a:t>KİMDEN, NEREDE VE NE ZAMAN TEMİN ETTİĞİNİ  </a:t>
            </a:r>
            <a:r>
              <a:rPr lang="tr-TR" sz="2400" dirty="0"/>
              <a:t>haber vermelidir. </a:t>
            </a:r>
          </a:p>
          <a:p>
            <a:pPr marL="594000" lvl="2" indent="0">
              <a:buNone/>
            </a:pPr>
            <a:r>
              <a:rPr lang="tr-TR" sz="2400" dirty="0"/>
              <a:t>f) Failin verdiği bu bilgi </a:t>
            </a:r>
            <a:r>
              <a:rPr lang="tr-TR" sz="2400" b="1" dirty="0"/>
              <a:t>SUÇLULARIN YAKALANMASINI </a:t>
            </a:r>
            <a:r>
              <a:rPr lang="tr-TR" sz="2400" dirty="0"/>
              <a:t>veya </a:t>
            </a:r>
            <a:r>
              <a:rPr lang="tr-TR" sz="2400" b="1" dirty="0"/>
              <a:t>UYUŞTURUCU</a:t>
            </a:r>
            <a:r>
              <a:rPr lang="tr-TR" sz="2400" dirty="0"/>
              <a:t> veya </a:t>
            </a:r>
            <a:r>
              <a:rPr lang="tr-TR" sz="2400" b="1" dirty="0"/>
              <a:t>UYARICI MADDENİN ELE GEÇİRİLMESİNİ </a:t>
            </a:r>
            <a:r>
              <a:rPr lang="tr-TR" sz="2400" dirty="0"/>
              <a:t>kolaylaştırmasını sağlamalıdır</a:t>
            </a:r>
          </a:p>
          <a:p>
            <a:endParaRPr lang="tr-TR" dirty="0"/>
          </a:p>
        </p:txBody>
      </p:sp>
    </p:spTree>
    <p:extLst>
      <p:ext uri="{BB962C8B-B14F-4D97-AF65-F5344CB8AC3E}">
        <p14:creationId xmlns:p14="http://schemas.microsoft.com/office/powerpoint/2010/main" val="391434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ACD37E-B410-3A85-9F1C-B69EAAC71B57}"/>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a:bodyPr>
          <a:lstStyle/>
          <a:p>
            <a:pPr algn="ctr"/>
            <a:r>
              <a:rPr lang="tr-TR" sz="4000" b="1" dirty="0">
                <a:solidFill>
                  <a:srgbClr val="FFFFFF"/>
                </a:solidFill>
              </a:rPr>
              <a:t>192/3 tanım </a:t>
            </a:r>
          </a:p>
        </p:txBody>
      </p:sp>
      <p:sp>
        <p:nvSpPr>
          <p:cNvPr id="3" name="İçerik Yer Tutucusu 2"/>
          <p:cNvSpPr>
            <a:spLocks noGrp="1"/>
          </p:cNvSpPr>
          <p:nvPr>
            <p:ph idx="1"/>
          </p:nvPr>
        </p:nvSpPr>
        <p:spPr/>
        <p:txBody>
          <a:bodyPr>
            <a:normAutofit/>
          </a:bodyPr>
          <a:lstStyle/>
          <a:p>
            <a:pPr algn="just"/>
            <a:r>
              <a:rPr lang="tr-TR" sz="2800" dirty="0"/>
              <a:t>Aynı maddesinin 1 ve 2.  fıkralarından yalnızca zaman itibarıyla ayrılan 3. fıkrasında ise; kullanmak için uyuşturucu madde bulundurma ya da uyuşturucu madde imal veya ticareti suçlarını işleyen kişilerin, kendi suçlarının ya da  diğer suç ortakları veya söz konusu suçları bağımsız olarak işleyen diğer bir failin suçunun ortaya çıkarılmasına hizmet ve yardım edilmesini cezadan indirim nedeni olarak düzenleme yoluna gitmiştir.  19.10.2021 YCGK 2019/20-301 Es 2021/483</a:t>
            </a:r>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299620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rı arka plan üzerinde ünlem işareti">
            <a:extLst>
              <a:ext uri="{FF2B5EF4-FFF2-40B4-BE49-F238E27FC236}">
                <a16:creationId xmlns:a16="http://schemas.microsoft.com/office/drawing/2014/main" id="{1FD5F804-979F-34DB-BE80-4111D708E107}"/>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68921" y="-107566"/>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endParaRPr lang="tr-TR" sz="4000" dirty="0">
              <a:solidFill>
                <a:srgbClr val="FFFFFF"/>
              </a:solidFill>
            </a:endParaRPr>
          </a:p>
        </p:txBody>
      </p:sp>
      <p:sp>
        <p:nvSpPr>
          <p:cNvPr id="3" name="2 İçerik Yer Tutucusu"/>
          <p:cNvSpPr>
            <a:spLocks noGrp="1"/>
          </p:cNvSpPr>
          <p:nvPr>
            <p:ph idx="1"/>
          </p:nvPr>
        </p:nvSpPr>
        <p:spPr>
          <a:xfrm>
            <a:off x="581192" y="1918448"/>
            <a:ext cx="11029615" cy="4643718"/>
          </a:xfrm>
        </p:spPr>
        <p:txBody>
          <a:bodyPr>
            <a:noAutofit/>
          </a:bodyPr>
          <a:lstStyle/>
          <a:p>
            <a:pPr algn="just">
              <a:lnSpc>
                <a:spcPct val="90000"/>
              </a:lnSpc>
              <a:buNone/>
            </a:pPr>
            <a:r>
              <a:rPr lang="tr-TR" sz="1600" b="1" dirty="0"/>
              <a:t>	</a:t>
            </a:r>
            <a:r>
              <a:rPr lang="tr-TR" sz="2600" b="1" dirty="0"/>
              <a:t>TCK 192/3 </a:t>
            </a:r>
            <a:r>
              <a:rPr lang="tr-TR" sz="2600" dirty="0"/>
              <a:t>- Bu suçlar haber alındıktan sonra gönüllü olarak, suçun meydana çıkmasına ve fail veya diğer suç ortaklarının yakalanmasına hizmet ve yardım eden kişi hakkında verilecek ceza, yardımın niteliğine göre dörtte birden yarısına kadarı indirilir.</a:t>
            </a:r>
          </a:p>
          <a:p>
            <a:pPr algn="just">
              <a:lnSpc>
                <a:spcPct val="90000"/>
              </a:lnSpc>
              <a:buNone/>
            </a:pPr>
            <a:r>
              <a:rPr lang="tr-TR" sz="2600" dirty="0"/>
              <a:t>	Bu maddede belirtilen indirim nedeninin uygulanabilmesi için; </a:t>
            </a:r>
          </a:p>
          <a:p>
            <a:pPr marL="594000" lvl="2" indent="0" algn="just">
              <a:lnSpc>
                <a:spcPct val="90000"/>
              </a:lnSpc>
              <a:buNone/>
            </a:pPr>
            <a:r>
              <a:rPr lang="tr-TR" sz="2600" dirty="0"/>
              <a:t>a) Fail TCK 188, 190 veya 191. maddesinde belirtilen suçlardan birini işlemiş olmalıdır. </a:t>
            </a:r>
          </a:p>
          <a:p>
            <a:pPr marL="594000" lvl="2" indent="0" algn="just">
              <a:lnSpc>
                <a:spcPct val="90000"/>
              </a:lnSpc>
              <a:buNone/>
            </a:pPr>
            <a:r>
              <a:rPr lang="tr-TR" sz="2600" dirty="0"/>
              <a:t>b) Hizmet veya yardımın bizzat fail tarafından yapılması gerekir. </a:t>
            </a:r>
          </a:p>
          <a:p>
            <a:pPr marL="594000" lvl="2" indent="0" algn="just">
              <a:lnSpc>
                <a:spcPct val="90000"/>
              </a:lnSpc>
              <a:buNone/>
            </a:pPr>
            <a:r>
              <a:rPr lang="tr-TR" sz="2600" dirty="0"/>
              <a:t>c)Hizmet veya yardım soruşturma ya da yargılama makamlarına yapılmalıdır. </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tfaiye binası önünde itfaiye arabası">
            <a:extLst>
              <a:ext uri="{FF2B5EF4-FFF2-40B4-BE49-F238E27FC236}">
                <a16:creationId xmlns:a16="http://schemas.microsoft.com/office/drawing/2014/main" id="{0C85E396-1E8D-E635-765D-26B21169B1D7}"/>
              </a:ext>
            </a:extLst>
          </p:cNvPr>
          <p:cNvPicPr>
            <a:picLocks noChangeAspect="1"/>
          </p:cNvPicPr>
          <p:nvPr/>
        </p:nvPicPr>
        <p:blipFill rotWithShape="1">
          <a:blip r:embed="rId2">
            <a:duotone>
              <a:schemeClr val="bg2">
                <a:shade val="45000"/>
                <a:satMod val="135000"/>
              </a:schemeClr>
              <a:prstClr val="white"/>
            </a:duotone>
            <a:alphaModFix amt="35000"/>
          </a:blip>
          <a:srcRect t="13874" b="217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Başlık 1"/>
          <p:cNvSpPr>
            <a:spLocks noGrp="1"/>
          </p:cNvSpPr>
          <p:nvPr>
            <p:ph type="title"/>
          </p:nvPr>
        </p:nvSpPr>
        <p:spPr>
          <a:xfrm>
            <a:off x="581192" y="702156"/>
            <a:ext cx="11029616" cy="1013800"/>
          </a:xfrm>
        </p:spPr>
        <p:txBody>
          <a:bodyPr>
            <a:normAutofit/>
          </a:bodyPr>
          <a:lstStyle/>
          <a:p>
            <a:endParaRPr lang="tr-TR">
              <a:solidFill>
                <a:srgbClr val="FFFFFF"/>
              </a:solidFill>
            </a:endParaRP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2180496"/>
            <a:ext cx="11029615" cy="3678303"/>
          </a:xfrm>
        </p:spPr>
        <p:txBody>
          <a:bodyPr>
            <a:normAutofit lnSpcReduction="10000"/>
          </a:bodyPr>
          <a:lstStyle/>
          <a:p>
            <a:pPr marL="594000" lvl="2" indent="0">
              <a:buNone/>
            </a:pPr>
            <a:r>
              <a:rPr lang="tr-TR" sz="2400" dirty="0"/>
              <a:t>d) Hizmet veya yardım; suçun işlendiğinin resmi makamlar tarafından öğrenilmesinden sonra olmalıdır. </a:t>
            </a:r>
          </a:p>
          <a:p>
            <a:pPr marL="594000" lvl="2" indent="0">
              <a:buNone/>
            </a:pPr>
            <a:r>
              <a:rPr lang="tr-TR" sz="2400" dirty="0"/>
              <a:t>e) Fail; suçun ortaya çıkmasına ve fail ya da suç ortaklarının yakalanmasına hizmet ve yardım etmelidir. </a:t>
            </a:r>
          </a:p>
          <a:p>
            <a:pPr lvl="2">
              <a:buNone/>
            </a:pPr>
            <a:r>
              <a:rPr lang="tr-TR" sz="2400" dirty="0"/>
              <a:t>	</a:t>
            </a:r>
            <a:r>
              <a:rPr lang="tr-TR" sz="2400" u="sng" dirty="0"/>
              <a:t>Suçun ortaya çıkmasına yardım ve hizmet iki şekilde olabilir. </a:t>
            </a:r>
          </a:p>
          <a:p>
            <a:pPr lvl="2">
              <a:buNone/>
            </a:pPr>
            <a:r>
              <a:rPr lang="tr-TR" sz="2400" dirty="0"/>
              <a:t>	-Failin kendi suçunun ortaya çıkmasına hizmet veya yardım niteliğinde olabilir. </a:t>
            </a:r>
          </a:p>
          <a:p>
            <a:pPr lvl="2">
              <a:buNone/>
            </a:pPr>
            <a:r>
              <a:rPr lang="tr-TR" sz="2400" dirty="0"/>
              <a:t>	-Fail, başkasının suçunun ortaya çıkmasına hizmet ve yardım edebilir. </a:t>
            </a:r>
          </a:p>
          <a:p>
            <a:pPr marL="594000" lvl="2" indent="0">
              <a:buNone/>
            </a:pPr>
            <a:r>
              <a:rPr lang="tr-TR" sz="2400" dirty="0"/>
              <a:t>f) Failin hizmet ve yardımı yararlı, verdiği bilginin de doğru olması gerekir.</a:t>
            </a:r>
          </a:p>
          <a:p>
            <a:endParaRPr lang="tr-TR" dirty="0"/>
          </a:p>
        </p:txBody>
      </p:sp>
    </p:spTree>
    <p:extLst>
      <p:ext uri="{BB962C8B-B14F-4D97-AF65-F5344CB8AC3E}">
        <p14:creationId xmlns:p14="http://schemas.microsoft.com/office/powerpoint/2010/main" val="276456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birlerinin ellerini tutan iki kişi">
            <a:extLst>
              <a:ext uri="{FF2B5EF4-FFF2-40B4-BE49-F238E27FC236}">
                <a16:creationId xmlns:a16="http://schemas.microsoft.com/office/drawing/2014/main" id="{468060A4-F3FA-B825-6A03-D12007003DAC}"/>
              </a:ext>
            </a:extLst>
          </p:cNvPr>
          <p:cNvPicPr>
            <a:picLocks noChangeAspect="1"/>
          </p:cNvPicPr>
          <p:nvPr/>
        </p:nvPicPr>
        <p:blipFill rotWithShape="1">
          <a:blip r:embed="rId2">
            <a:duotone>
              <a:schemeClr val="bg2">
                <a:shade val="45000"/>
                <a:satMod val="135000"/>
              </a:schemeClr>
              <a:prstClr val="white"/>
            </a:duotone>
            <a:alphaModFix amt="35000"/>
          </a:blip>
          <a:srcRect t="7664" b="806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endParaRPr lang="tr-TR" sz="4000" dirty="0">
              <a:solidFill>
                <a:srgbClr val="FFFFFF"/>
              </a:solidFill>
            </a:endParaRPr>
          </a:p>
        </p:txBody>
      </p:sp>
      <p:sp>
        <p:nvSpPr>
          <p:cNvPr id="3" name="2 İçerik Yer Tutucusu"/>
          <p:cNvSpPr>
            <a:spLocks noGrp="1"/>
          </p:cNvSpPr>
          <p:nvPr>
            <p:ph idx="1"/>
          </p:nvPr>
        </p:nvSpPr>
        <p:spPr>
          <a:xfrm>
            <a:off x="581192" y="2006930"/>
            <a:ext cx="11029615" cy="4726379"/>
          </a:xfrm>
        </p:spPr>
        <p:txBody>
          <a:bodyPr>
            <a:normAutofit/>
          </a:bodyPr>
          <a:lstStyle/>
          <a:p>
            <a:pPr>
              <a:buNone/>
            </a:pPr>
            <a:r>
              <a:rPr lang="tr-TR" sz="2400" b="1" dirty="0"/>
              <a:t> 	TCK’nın 192. maddesinin 1, 2 ve 3 . Fıkralarında ortak bir şekilde belirtilen diğer suç ortaklarının yakalanmasını sağlamak şu şekilde algılanmalıdır: </a:t>
            </a:r>
            <a:endParaRPr lang="tr-TR" sz="2400" dirty="0"/>
          </a:p>
          <a:p>
            <a:pPr>
              <a:buNone/>
            </a:pPr>
            <a:r>
              <a:rPr lang="tr-TR" sz="2400" dirty="0"/>
              <a:t>	Verilen bilgi veya yapılan hizmet ve yardım sonucunda; </a:t>
            </a:r>
          </a:p>
          <a:p>
            <a:r>
              <a:rPr lang="tr-TR" sz="2400" dirty="0"/>
              <a:t>Failin bildirdiği kişi yakalanmış ise mahkum olmalıdır. Beraat etmiş ve bu karar kesinleşmiş ise fail bu maddeden faydalanamaz. </a:t>
            </a:r>
          </a:p>
          <a:p>
            <a:r>
              <a:rPr lang="tr-TR" sz="2400" dirty="0"/>
              <a:t>Failin bildirdiği kişi yakalanamamış ise; </a:t>
            </a:r>
          </a:p>
          <a:p>
            <a:pPr>
              <a:buNone/>
            </a:pPr>
            <a:r>
              <a:rPr lang="tr-TR" sz="2400" dirty="0"/>
              <a:t>	- O kişinin kimliği ve varlığı belirlenmelidir. </a:t>
            </a:r>
          </a:p>
          <a:p>
            <a:pPr>
              <a:buNone/>
            </a:pPr>
            <a:r>
              <a:rPr lang="tr-TR" sz="2400" dirty="0"/>
              <a:t>	- Failin bildirdiği  o kişiye iftira etmesi ya da suç atması için bir neden bulunmadığının anlaşılması gerekir. </a:t>
            </a:r>
          </a:p>
          <a:p>
            <a:pPr>
              <a:buNone/>
            </a:pPr>
            <a:r>
              <a:rPr lang="tr-TR" sz="2400" dirty="0"/>
              <a:t>	- Mevcut deliller o kişinin suçluluğunu kabule yeterli bulunmalıdır. </a:t>
            </a:r>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BD8A66-11D9-37A1-2601-9808E339FF05}"/>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endParaRPr lang="tr-TR" sz="4000" dirty="0">
              <a:solidFill>
                <a:srgbClr val="FFFFFF"/>
              </a:solidFill>
            </a:endParaRPr>
          </a:p>
        </p:txBody>
      </p:sp>
      <p:sp>
        <p:nvSpPr>
          <p:cNvPr id="3" name="2 İçerik Yer Tutucusu"/>
          <p:cNvSpPr>
            <a:spLocks noGrp="1"/>
          </p:cNvSpPr>
          <p:nvPr>
            <p:ph idx="1"/>
          </p:nvPr>
        </p:nvSpPr>
        <p:spPr>
          <a:xfrm>
            <a:off x="581192" y="2180496"/>
            <a:ext cx="11029615" cy="4399598"/>
          </a:xfrm>
        </p:spPr>
        <p:txBody>
          <a:bodyPr>
            <a:normAutofit/>
          </a:bodyPr>
          <a:lstStyle/>
          <a:p>
            <a:pPr algn="just">
              <a:buNone/>
            </a:pPr>
            <a:r>
              <a:rPr lang="tr-TR" sz="2800" b="1" dirty="0"/>
              <a:t>	TCK 192/4 </a:t>
            </a:r>
            <a:r>
              <a:rPr lang="tr-TR" sz="2800" dirty="0"/>
              <a:t>- Uyuşturucu veya uyarıcı madde kullanan kişi, hakkında kullanmak için uyuşturucu veya uyarıcı madde satın almak, kabul etmek veya bulundurmaktan dolayı soruşturma başlatılmadan önce resmi makamlara veya sağlık kuruluşlarına başvurarak tedavi ettirilmesini isterse, cezaya hükmolunmaz. </a:t>
            </a:r>
            <a:r>
              <a:rPr lang="tr-TR" sz="2800" b="1" dirty="0"/>
              <a:t>(Ek cümle: 24/11/2016-6763/16 </a:t>
            </a:r>
            <a:r>
              <a:rPr lang="tr-TR" sz="2800" b="1" dirty="0" err="1"/>
              <a:t>md.</a:t>
            </a:r>
            <a:r>
              <a:rPr lang="tr-TR" sz="2800" b="1" dirty="0"/>
              <a:t>) </a:t>
            </a:r>
            <a:r>
              <a:rPr lang="tr-TR" sz="2800" dirty="0"/>
              <a:t>Bu durumda kamu görevlileri ile sağlık mesleği mensuplarının 279 uncu ve 280 inci maddeler uyarınca suçu bildirme yükümlülüğü doğmaz.</a:t>
            </a:r>
          </a:p>
          <a:p>
            <a:endParaRPr lang="tr-TR" sz="1700"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BB0363-9456-3788-8F82-100F4228879C}"/>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2180496"/>
            <a:ext cx="11029615" cy="3678303"/>
          </a:xfrm>
        </p:spPr>
        <p:txBody>
          <a:bodyPr>
            <a:normAutofit lnSpcReduction="10000"/>
          </a:bodyPr>
          <a:lstStyle/>
          <a:p>
            <a:pPr>
              <a:buNone/>
            </a:pPr>
            <a:r>
              <a:rPr lang="tr-TR" sz="2800" dirty="0"/>
              <a:t>	Bu maddedeki cezasızlık nedeninin uygulanabilmesi için; </a:t>
            </a:r>
          </a:p>
          <a:p>
            <a:pPr marL="324000" lvl="1" indent="0">
              <a:buNone/>
            </a:pPr>
            <a:r>
              <a:rPr lang="tr-TR" sz="2400" dirty="0"/>
              <a:t>a)Failin kullanmak amacıyla uyuşturucu madde satın alma, kabul etme veya bulundurma suçlarından birini işlemiş olmalıdır. </a:t>
            </a:r>
          </a:p>
          <a:p>
            <a:pPr marL="324000" lvl="1" indent="0">
              <a:buNone/>
            </a:pPr>
            <a:r>
              <a:rPr lang="tr-TR" sz="2400" dirty="0"/>
              <a:t>b) Tedavi isteğinin bizzat fail tarafından yapılması gerekir. </a:t>
            </a:r>
          </a:p>
          <a:p>
            <a:pPr marL="324000" lvl="1" indent="0">
              <a:buNone/>
            </a:pPr>
            <a:r>
              <a:rPr lang="tr-TR" sz="2400" dirty="0"/>
              <a:t>c) Tedavi isteği ilgili makamlara yapılması gerekir.</a:t>
            </a:r>
          </a:p>
          <a:p>
            <a:pPr marL="324000" lvl="1" indent="0">
              <a:buNone/>
            </a:pPr>
            <a:r>
              <a:rPr lang="tr-TR" sz="2400" dirty="0"/>
              <a:t>d) Tedavi isteğinin, fail hakkında kullanmak için uyuşturucu veya uyarıcı madde  satın almak, kabul etmek veya bulundurmak suçundan soruşturma başlatılmadan önce yapılması gerekir.</a:t>
            </a:r>
          </a:p>
          <a:p>
            <a:endParaRPr lang="tr-TR" dirty="0"/>
          </a:p>
        </p:txBody>
      </p:sp>
    </p:spTree>
    <p:extLst>
      <p:ext uri="{BB962C8B-B14F-4D97-AF65-F5344CB8AC3E}">
        <p14:creationId xmlns:p14="http://schemas.microsoft.com/office/powerpoint/2010/main" val="2610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rı arka plan üzerinde ünlem işareti">
            <a:extLst>
              <a:ext uri="{FF2B5EF4-FFF2-40B4-BE49-F238E27FC236}">
                <a16:creationId xmlns:a16="http://schemas.microsoft.com/office/drawing/2014/main" id="{B5A0EC91-8093-3CB9-901D-E679045B1700}"/>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a:bodyPr>
          <a:lstStyle/>
          <a:p>
            <a:pPr algn="ctr">
              <a:lnSpc>
                <a:spcPct val="90000"/>
              </a:lnSpc>
            </a:pPr>
            <a:r>
              <a:rPr lang="tr-TR" b="1" dirty="0">
                <a:solidFill>
                  <a:srgbClr val="FFFFFF"/>
                </a:solidFill>
              </a:rPr>
              <a:t>192/3 </a:t>
            </a:r>
            <a:r>
              <a:rPr lang="tr-TR" b="1" dirty="0" err="1">
                <a:solidFill>
                  <a:srgbClr val="FFFFFF"/>
                </a:solidFill>
              </a:rPr>
              <a:t>sanIğIn</a:t>
            </a:r>
            <a:r>
              <a:rPr lang="tr-TR" b="1" dirty="0">
                <a:solidFill>
                  <a:srgbClr val="FFFFFF"/>
                </a:solidFill>
              </a:rPr>
              <a:t> </a:t>
            </a:r>
            <a:r>
              <a:rPr lang="tr-TR" b="1" dirty="0" err="1">
                <a:solidFill>
                  <a:srgbClr val="FFFFFF"/>
                </a:solidFill>
              </a:rPr>
              <a:t>kendİ</a:t>
            </a:r>
            <a:r>
              <a:rPr lang="tr-TR" b="1" dirty="0">
                <a:solidFill>
                  <a:srgbClr val="FFFFFF"/>
                </a:solidFill>
              </a:rPr>
              <a:t> suçunu ortaya </a:t>
            </a:r>
            <a:r>
              <a:rPr lang="tr-TR" b="1" dirty="0" err="1">
                <a:solidFill>
                  <a:srgbClr val="FFFFFF"/>
                </a:solidFill>
              </a:rPr>
              <a:t>çIkarma</a:t>
            </a:r>
            <a:r>
              <a:rPr lang="tr-TR" b="1" dirty="0">
                <a:solidFill>
                  <a:srgbClr val="FFFFFF"/>
                </a:solidFill>
              </a:rPr>
              <a:t> </a:t>
            </a:r>
            <a:r>
              <a:rPr lang="tr-TR" b="1" dirty="0" err="1">
                <a:solidFill>
                  <a:srgbClr val="FFFFFF"/>
                </a:solidFill>
              </a:rPr>
              <a:t>nedenİne</a:t>
            </a:r>
            <a:r>
              <a:rPr lang="tr-TR" b="1" dirty="0">
                <a:solidFill>
                  <a:srgbClr val="FFFFFF"/>
                </a:solidFill>
              </a:rPr>
              <a:t> </a:t>
            </a:r>
            <a:r>
              <a:rPr lang="tr-TR" b="1" dirty="0" err="1">
                <a:solidFill>
                  <a:srgbClr val="FFFFFF"/>
                </a:solidFill>
              </a:rPr>
              <a:t>dayalI</a:t>
            </a:r>
            <a:r>
              <a:rPr lang="tr-TR" b="1" dirty="0">
                <a:solidFill>
                  <a:srgbClr val="FFFFFF"/>
                </a:solidFill>
              </a:rPr>
              <a:t> </a:t>
            </a:r>
            <a:r>
              <a:rPr lang="tr-TR" b="1" dirty="0" err="1">
                <a:solidFill>
                  <a:srgbClr val="FFFFFF"/>
                </a:solidFill>
              </a:rPr>
              <a:t>etkİn</a:t>
            </a:r>
            <a:r>
              <a:rPr lang="tr-TR" b="1" dirty="0">
                <a:solidFill>
                  <a:srgbClr val="FFFFFF"/>
                </a:solidFill>
              </a:rPr>
              <a:t> </a:t>
            </a:r>
            <a:r>
              <a:rPr lang="tr-TR" b="1" dirty="0" err="1">
                <a:solidFill>
                  <a:srgbClr val="FFFFFF"/>
                </a:solidFill>
              </a:rPr>
              <a:t>pİşmanlIk</a:t>
            </a:r>
            <a:r>
              <a:rPr lang="tr-TR" b="1" dirty="0">
                <a:solidFill>
                  <a:srgbClr val="FFFFFF"/>
                </a:solidFill>
              </a:rPr>
              <a:t> </a:t>
            </a:r>
            <a:r>
              <a:rPr lang="tr-TR" b="1" dirty="0" err="1">
                <a:solidFill>
                  <a:srgbClr val="FFFFFF"/>
                </a:solidFill>
              </a:rPr>
              <a:t>uygulamalarI</a:t>
            </a:r>
            <a:endParaRPr lang="tr-TR" sz="1800" dirty="0">
              <a:solidFill>
                <a:srgbClr val="FFFFFF"/>
              </a:solidFill>
            </a:endParaRPr>
          </a:p>
        </p:txBody>
      </p:sp>
      <p:sp>
        <p:nvSpPr>
          <p:cNvPr id="3" name="İçerik Yer Tutucusu 2"/>
          <p:cNvSpPr>
            <a:spLocks noGrp="1"/>
          </p:cNvSpPr>
          <p:nvPr>
            <p:ph idx="1"/>
          </p:nvPr>
        </p:nvSpPr>
        <p:spPr>
          <a:xfrm>
            <a:off x="581192" y="2180496"/>
            <a:ext cx="11029615" cy="4362808"/>
          </a:xfrm>
        </p:spPr>
        <p:txBody>
          <a:bodyPr>
            <a:normAutofit fontScale="92500"/>
          </a:bodyPr>
          <a:lstStyle/>
          <a:p>
            <a:pPr marL="0" indent="0" algn="just">
              <a:buNone/>
            </a:pPr>
            <a:r>
              <a:rPr lang="tr-TR" sz="2800" dirty="0"/>
              <a:t>Sanığın, tanık O’nun mahkeme aşamasında kısmen döndüğü kolluk aşamasındaki bilgi sahibi sıfatıyla alınan soyut beyanı ile olayın oluşuyla örtüşmeyen ve tutanak tanığının mahkeme beyanı ile de çelişki içeren olay tutanağı içeriği dışında aleyhine mahkûmiyete yeterli delil bulunmadığı aşamada, tüm beyanlarında söz konusu uyuşturucu maddeleri parasını verip kendisi ile  tanık O. için aldığına dair  ikrarıyla, çeşitliliğe rağmen suç konusu uyuşturucu maddelerin miktarı da dikkate alınarak, kendi suçunun ortaya çıkmasına yardım eden sanık hakkında, 5237 sayılı Kanun'un 192 </a:t>
            </a:r>
            <a:r>
              <a:rPr lang="tr-TR" sz="2800" dirty="0" err="1"/>
              <a:t>nci</a:t>
            </a:r>
            <a:r>
              <a:rPr lang="tr-TR" sz="2800" dirty="0"/>
              <a:t> maddesinin üçüncü fıkrasında öngörülen etkin pişmanlık hükmünün uygulanması gerektiğinin gözetilmemesi, </a:t>
            </a:r>
            <a:r>
              <a:rPr lang="tr-TR" sz="2800" b="1" dirty="0"/>
              <a:t>10 C.D. 14.02.2023 tarih 2021/7387 esas 2023/1018 karar </a:t>
            </a:r>
            <a:endParaRPr lang="tr-TR" sz="2800" dirty="0"/>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292747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çılmamış hap paketlerinin yakından görünümü">
            <a:extLst>
              <a:ext uri="{FF2B5EF4-FFF2-40B4-BE49-F238E27FC236}">
                <a16:creationId xmlns:a16="http://schemas.microsoft.com/office/drawing/2014/main" id="{A12CF0F7-699E-C52A-9664-85CC5C139A38}"/>
              </a:ext>
            </a:extLst>
          </p:cNvPr>
          <p:cNvPicPr>
            <a:picLocks noChangeAspect="1"/>
          </p:cNvPicPr>
          <p:nvPr/>
        </p:nvPicPr>
        <p:blipFill rotWithShape="1">
          <a:blip r:embed="rId2">
            <a:duotone>
              <a:schemeClr val="bg2">
                <a:shade val="45000"/>
                <a:satMod val="135000"/>
              </a:schemeClr>
              <a:prstClr val="white"/>
            </a:duotone>
            <a:alphaModFix amt="35000"/>
          </a:blip>
          <a:srcRect t="3260" b="1118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p>
        </p:txBody>
      </p:sp>
      <p:sp>
        <p:nvSpPr>
          <p:cNvPr id="3" name="2 İçerik Yer Tutucusu"/>
          <p:cNvSpPr>
            <a:spLocks noGrp="1"/>
          </p:cNvSpPr>
          <p:nvPr>
            <p:ph idx="1"/>
          </p:nvPr>
        </p:nvSpPr>
        <p:spPr>
          <a:xfrm>
            <a:off x="581192" y="1993900"/>
            <a:ext cx="11029615" cy="4660900"/>
          </a:xfrm>
        </p:spPr>
        <p:txBody>
          <a:bodyPr>
            <a:normAutofit/>
          </a:bodyPr>
          <a:lstStyle/>
          <a:p>
            <a:pPr>
              <a:lnSpc>
                <a:spcPct val="90000"/>
              </a:lnSpc>
              <a:buNone/>
            </a:pPr>
            <a:r>
              <a:rPr lang="tr-TR" b="1" dirty="0"/>
              <a:t>	</a:t>
            </a:r>
            <a:r>
              <a:rPr lang="tr-TR" sz="2400" b="1" dirty="0"/>
              <a:t>Etkin pişmanlık</a:t>
            </a:r>
            <a:endParaRPr lang="tr-TR" sz="2400" dirty="0"/>
          </a:p>
          <a:p>
            <a:pPr algn="just">
              <a:lnSpc>
                <a:spcPct val="90000"/>
              </a:lnSpc>
              <a:buNone/>
            </a:pPr>
            <a:r>
              <a:rPr lang="tr-TR" sz="2400" b="1" dirty="0"/>
              <a:t>	Madde 192- </a:t>
            </a:r>
            <a:r>
              <a:rPr lang="tr-TR" sz="2400" dirty="0"/>
              <a:t>(1) Uyuşturucu veya uyarıcı madde imal ve ticareti suçlarına iştirak etmiş olan kişi, resmi makamlar tarafından haber alınmadan önce, diğer suç ortaklarını ve uyuşturucu veya uyarıcı maddelerin saklandığı veya imal edildiği yerleri merciine haber verirse, verilen bilginin suç ortaklarının yakalanmasını veya uyuşturucu veya uyarıcı maddenin ele geçirilmesini sağlaması halinde, hakkında cezaya hükmolunmaz.</a:t>
            </a:r>
          </a:p>
          <a:p>
            <a:pPr marL="324000" lvl="1" indent="0" algn="just">
              <a:lnSpc>
                <a:spcPct val="90000"/>
              </a:lnSpc>
              <a:buNone/>
            </a:pPr>
            <a:r>
              <a:rPr lang="tr-TR" sz="2400" dirty="0"/>
              <a:t>(2) Kullanmak için uyuşturucu veya uyarıcı madde satın alan, kabul eden veya bulunduran kişi, resmi makamlar tarafından haber alınmadan önce, bu maddeyi kimden, nerede ve ne zaman temin ettiğini merciine haber vererek suçluların yakalanmalarını veya uyuşturucu veya uyarıcı maddenin ele geçirilmesini kolaylaştırırsa, hakkında cezaya hükmolunmaz.</a:t>
            </a:r>
          </a:p>
          <a:p>
            <a:pPr>
              <a:lnSpc>
                <a:spcPct val="90000"/>
              </a:lnSpc>
            </a:pPr>
            <a:endParaRPr lang="tr-TR" sz="1500"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rı arka plan üzerinde ünlem işareti">
            <a:extLst>
              <a:ext uri="{FF2B5EF4-FFF2-40B4-BE49-F238E27FC236}">
                <a16:creationId xmlns:a16="http://schemas.microsoft.com/office/drawing/2014/main" id="{2ECF11F6-D50E-9F7C-9ACA-8CBF388DB16D}"/>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sz="2800" dirty="0"/>
              <a:t>Olay tutanağına göre  üzerinde kullanma sınırları içerisindeki </a:t>
            </a:r>
            <a:r>
              <a:rPr lang="tr-TR" sz="2800" dirty="0" err="1"/>
              <a:t>metamfetamin</a:t>
            </a:r>
            <a:r>
              <a:rPr lang="tr-TR" sz="2800" dirty="0"/>
              <a:t> maddesi ve bu maddeyi kullanmaya yarar aparat ele geçirilen sanığın, yanında bulunan tanık </a:t>
            </a:r>
            <a:r>
              <a:rPr lang="tr-TR" sz="2800" dirty="0" err="1"/>
              <a:t>C.S’nin</a:t>
            </a:r>
            <a:r>
              <a:rPr lang="tr-TR" sz="2800" dirty="0"/>
              <a:t> yere atmış olduğu </a:t>
            </a:r>
            <a:r>
              <a:rPr lang="tr-TR" sz="2800" dirty="0" err="1"/>
              <a:t>metamfetamini</a:t>
            </a:r>
            <a:r>
              <a:rPr lang="tr-TR" sz="2800" dirty="0"/>
              <a:t>  kendisinin temin ettiğini beyan etmek suretiyle tanığın soyut beyanı dışında aleyhinde yeterli ve kesin delil bulunmadığı aşamada, ikrarıyla kendi suçunun ortaya çıkmasına hizmet ve yardım ettiğinin anlaşılması karşısında,  hakkında TCK'nın 192/3. maddesi uyarınca  etkin pişmanlık hükümlerinin uygulanması gerektiğinin gözetilmemesi, </a:t>
            </a:r>
            <a:r>
              <a:rPr lang="tr-TR" sz="2800" b="1" i="1" dirty="0"/>
              <a:t>10 C.D. 24.09.2020 tarih 2020/5742 esas 2020/4259 karar </a:t>
            </a:r>
            <a:endParaRPr lang="tr-TR" sz="2800" dirty="0"/>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351913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Çubuk grafik oluşturmak için renkli piller dikey">
            <a:extLst>
              <a:ext uri="{FF2B5EF4-FFF2-40B4-BE49-F238E27FC236}">
                <a16:creationId xmlns:a16="http://schemas.microsoft.com/office/drawing/2014/main" id="{AA0AB60A-7FCB-69DE-7FA8-3ABCF9477B1D}"/>
              </a:ext>
            </a:extLst>
          </p:cNvPr>
          <p:cNvPicPr>
            <a:picLocks noChangeAspect="1"/>
          </p:cNvPicPr>
          <p:nvPr/>
        </p:nvPicPr>
        <p:blipFill rotWithShape="1">
          <a:blip r:embed="rId2">
            <a:duotone>
              <a:schemeClr val="bg2">
                <a:shade val="45000"/>
                <a:satMod val="135000"/>
              </a:schemeClr>
              <a:prstClr val="white"/>
            </a:duotone>
            <a:alphaModFix amt="35000"/>
          </a:blip>
          <a:srcRect t="17997" b="18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a:bodyPr>
          <a:lstStyle/>
          <a:p>
            <a:pPr algn="ctr">
              <a:lnSpc>
                <a:spcPct val="90000"/>
              </a:lnSpc>
            </a:pPr>
            <a:r>
              <a:rPr lang="tr-TR" sz="2200" b="1" dirty="0">
                <a:solidFill>
                  <a:srgbClr val="FFFFFF"/>
                </a:solidFill>
              </a:rPr>
              <a:t>Bir </a:t>
            </a:r>
            <a:r>
              <a:rPr lang="tr-TR" sz="2200" b="1" dirty="0" err="1">
                <a:solidFill>
                  <a:srgbClr val="FFFFFF"/>
                </a:solidFill>
              </a:rPr>
              <a:t>BaşkasInIn</a:t>
            </a:r>
            <a:r>
              <a:rPr lang="tr-TR" sz="2200" b="1" dirty="0">
                <a:solidFill>
                  <a:srgbClr val="FFFFFF"/>
                </a:solidFill>
              </a:rPr>
              <a:t> (suç </a:t>
            </a:r>
            <a:r>
              <a:rPr lang="tr-TR" sz="2200" b="1" dirty="0" err="1">
                <a:solidFill>
                  <a:srgbClr val="FFFFFF"/>
                </a:solidFill>
              </a:rPr>
              <a:t>ortağInIn</a:t>
            </a:r>
            <a:r>
              <a:rPr lang="tr-TR" sz="2200" b="1" dirty="0">
                <a:solidFill>
                  <a:srgbClr val="FFFFFF"/>
                </a:solidFill>
              </a:rPr>
              <a:t>) suçunu ortaya </a:t>
            </a:r>
            <a:r>
              <a:rPr lang="tr-TR" sz="2200" b="1" dirty="0" err="1">
                <a:solidFill>
                  <a:srgbClr val="FFFFFF"/>
                </a:solidFill>
              </a:rPr>
              <a:t>çIkarma</a:t>
            </a:r>
            <a:r>
              <a:rPr lang="tr-TR" sz="2200" b="1" dirty="0">
                <a:solidFill>
                  <a:srgbClr val="FFFFFF"/>
                </a:solidFill>
              </a:rPr>
              <a:t> </a:t>
            </a:r>
            <a:r>
              <a:rPr lang="tr-TR" sz="2200" b="1" dirty="0" err="1">
                <a:solidFill>
                  <a:srgbClr val="FFFFFF"/>
                </a:solidFill>
              </a:rPr>
              <a:t>halİ</a:t>
            </a:r>
            <a:r>
              <a:rPr lang="tr-TR" sz="2200" b="1" dirty="0">
                <a:solidFill>
                  <a:srgbClr val="FFFFFF"/>
                </a:solidFill>
              </a:rPr>
              <a:t> </a:t>
            </a:r>
            <a:r>
              <a:rPr lang="tr-TR" sz="2200" dirty="0">
                <a:solidFill>
                  <a:srgbClr val="FFFFFF"/>
                </a:solidFill>
              </a:rPr>
              <a:t/>
            </a:r>
            <a:br>
              <a:rPr lang="tr-TR" sz="2200" dirty="0">
                <a:solidFill>
                  <a:srgbClr val="FFFFFF"/>
                </a:solidFill>
              </a:rPr>
            </a:br>
            <a:endParaRPr lang="tr-TR" sz="2200" dirty="0">
              <a:solidFill>
                <a:srgbClr val="FFFFFF"/>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a:t>Suça konu uyuşturucu maddenin ele geçirilmesinden sonra, ifadesi ile diğer sanık M’nin suçunun ortaya çıkmasına hizmet ve yardım eden sanık F.  hakkında TCK’nın 192/3. maddesindeki etkin pişmanlık hükmünün  uygulanması gerektiğinin gözetilmemesi,</a:t>
            </a:r>
            <a:r>
              <a:rPr lang="tr-TR" sz="2800" b="1" dirty="0"/>
              <a:t> (Y.20.CD. 04/03/2019; 2018/1060-2019/1281) bu olayda sanık maddeyle yakalandığı sırada telefonda kendisine uyuşturucu maddeyi veren kişinin arayan sanık M olduğunu söyleyerek diğer sanığın kimliğini ve suçla ilgisini ortaya çıkarmıştır. </a:t>
            </a:r>
            <a:endParaRPr lang="tr-TR" sz="2800" dirty="0"/>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197487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194618-5E8A-672C-2787-6E54DA9A8D5A}"/>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p:cNvSpPr>
            <a:spLocks noGrp="1"/>
          </p:cNvSpPr>
          <p:nvPr>
            <p:ph idx="1"/>
          </p:nvPr>
        </p:nvSpPr>
        <p:spPr>
          <a:xfrm>
            <a:off x="581192" y="2180496"/>
            <a:ext cx="11029615" cy="3933433"/>
          </a:xfrm>
        </p:spPr>
        <p:txBody>
          <a:bodyPr>
            <a:normAutofit fontScale="92500"/>
          </a:bodyPr>
          <a:lstStyle/>
          <a:p>
            <a:pPr marL="0" indent="0" algn="just">
              <a:buNone/>
            </a:pPr>
            <a:r>
              <a:rPr lang="tr-TR" sz="2800" dirty="0"/>
              <a:t>Tüm dosya kapsamına  göre; </a:t>
            </a:r>
            <a:r>
              <a:rPr lang="tr-TR" sz="2800" dirty="0" smtClean="0"/>
              <a:t>sanık </a:t>
            </a:r>
            <a:r>
              <a:rPr lang="tr-TR" sz="2800" dirty="0" err="1" smtClean="0"/>
              <a:t>R’nın</a:t>
            </a:r>
            <a:r>
              <a:rPr lang="tr-TR" sz="2800" dirty="0" smtClean="0"/>
              <a:t> </a:t>
            </a:r>
            <a:r>
              <a:rPr lang="tr-TR" sz="2800" dirty="0"/>
              <a:t>suça konu uyuşturucu madde ile yakalanmasından sonra gümrük görevlilerine uyuşturucu maddelerin bulunduğu valizi sanık </a:t>
            </a:r>
            <a:r>
              <a:rPr lang="tr-TR" sz="2800" dirty="0" smtClean="0"/>
              <a:t>V‘nin </a:t>
            </a:r>
            <a:r>
              <a:rPr lang="tr-TR" sz="2800" dirty="0"/>
              <a:t>kendisine verdiğini ve kendisinden önce gümrükten geçtiğini beyan etmesi neticesinde sanık </a:t>
            </a:r>
            <a:r>
              <a:rPr lang="tr-TR" sz="2800" dirty="0" smtClean="0"/>
              <a:t>V‘nin </a:t>
            </a:r>
            <a:r>
              <a:rPr lang="tr-TR" sz="2800" dirty="0"/>
              <a:t>yakalanmasını sağlayarak suç ortağını ortaya çıkardığının, sanık </a:t>
            </a:r>
            <a:r>
              <a:rPr lang="tr-TR" sz="2800" dirty="0" smtClean="0"/>
              <a:t>V‘nin </a:t>
            </a:r>
            <a:r>
              <a:rPr lang="tr-TR" sz="2800" dirty="0"/>
              <a:t>de söz konusu uyuşturucu maddeleri birlikte naklettiklerini beyan ederek kendi suçunu ortaya çıkardığının anlaşılması karşısında sanıklar hakkında ayrı ayrı TCK'nın 192/3. maddesinde düzenlenen etkin pişmanlık hükümlerinin uygulanması gerektiğinin gözetilmemesi, </a:t>
            </a:r>
            <a:r>
              <a:rPr lang="tr-TR" sz="2800" b="1" dirty="0"/>
              <a:t>(Y.10.CD, 25.05.2021, 2021/1237-2021/6030)</a:t>
            </a:r>
            <a:endParaRPr lang="tr-TR" sz="2800" dirty="0"/>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417465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çılmamış hap paketlerinin yakından görünümü">
            <a:extLst>
              <a:ext uri="{FF2B5EF4-FFF2-40B4-BE49-F238E27FC236}">
                <a16:creationId xmlns:a16="http://schemas.microsoft.com/office/drawing/2014/main" id="{FEF4A734-7D91-E285-3B4D-8DFEE3BC34B0}"/>
              </a:ext>
            </a:extLst>
          </p:cNvPr>
          <p:cNvPicPr>
            <a:picLocks noChangeAspect="1"/>
          </p:cNvPicPr>
          <p:nvPr/>
        </p:nvPicPr>
        <p:blipFill rotWithShape="1">
          <a:blip r:embed="rId2">
            <a:duotone>
              <a:schemeClr val="bg2">
                <a:shade val="45000"/>
                <a:satMod val="135000"/>
              </a:schemeClr>
              <a:prstClr val="white"/>
            </a:duotone>
            <a:alphaModFix amt="35000"/>
          </a:blip>
          <a:srcRect t="3260" b="1118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p:cNvSpPr>
            <a:spLocks noGrp="1"/>
          </p:cNvSpPr>
          <p:nvPr>
            <p:ph idx="1"/>
          </p:nvPr>
        </p:nvSpPr>
        <p:spPr>
          <a:xfrm>
            <a:off x="581192" y="1983179"/>
            <a:ext cx="11029615" cy="4498303"/>
          </a:xfrm>
        </p:spPr>
        <p:txBody>
          <a:bodyPr>
            <a:normAutofit fontScale="92500" lnSpcReduction="10000"/>
          </a:bodyPr>
          <a:lstStyle/>
          <a:p>
            <a:pPr marL="0" indent="0" algn="just">
              <a:buNone/>
            </a:pPr>
            <a:r>
              <a:rPr lang="tr-TR" sz="2600" dirty="0"/>
              <a:t>Sanığın içerisinde yüklü miktarda uyuşturucu madde bulunan tırla İpsala sınır kapısından ülkeye giriş yapacağı yönünde edinilen bilgiler  ve bu bilgileri doğrulayacak şekilde sanığın olay günü belirtilen sınır kapısından ülkeye giriş yapması, sanığın yabancı uyruklu ve Türkçe bilmemesi nedeniyle tercüman yardımından faydalanması, aracın yabancı plakalı olması, ülkeye giriş yaptıktan sonra geçen süre, uyuşturucu maddelerin aracın </a:t>
            </a:r>
            <a:r>
              <a:rPr lang="tr-TR" sz="2600" dirty="0" err="1"/>
              <a:t>dorse</a:t>
            </a:r>
            <a:r>
              <a:rPr lang="tr-TR" sz="2600" dirty="0"/>
              <a:t> kısmında özel bölme yapılarak gizli bölme amaçlı oluşturulan bölümde ele geçirilmesi, suç konusu uyuşturucu maddenin paket sayısı ve miktarı ile ele geçiriliş şekli dikkate alındığında, </a:t>
            </a:r>
            <a:r>
              <a:rPr lang="tr-TR" sz="2600" b="1" dirty="0"/>
              <a:t>sanığın uyuşturucu maddeleri yurtdışından getirdiğine dair beyanı olmasa da, tüm dosya kapsamından uyuşturucu maddelerin yurt dışından getirildiği anlaşıldığından,</a:t>
            </a:r>
            <a:r>
              <a:rPr lang="tr-TR" sz="2600" dirty="0"/>
              <a:t> </a:t>
            </a:r>
            <a:r>
              <a:rPr lang="tr-TR" sz="2600" dirty="0" err="1"/>
              <a:t>tebliğnamedeki</a:t>
            </a:r>
            <a:r>
              <a:rPr lang="tr-TR" sz="2600" dirty="0"/>
              <a:t> sanık hakkında etkin pişmanlık hükümlerinin uygulanması gerektiği yönündeki bozma düşüncesi benimsenmemiştir. (</a:t>
            </a:r>
            <a:r>
              <a:rPr lang="tr-TR" sz="2600" b="1" dirty="0"/>
              <a:t>Y.10 CD 21.06.2023, 2021/6213-2023/5845) </a:t>
            </a:r>
            <a:endParaRPr lang="tr-TR" sz="2600" dirty="0"/>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379496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33">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35">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Rectangle 37">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useBgFill="1">
        <p:nvSpPr>
          <p:cNvPr id="40" name="Rectangle 39">
            <a:extLst>
              <a:ext uri="{FF2B5EF4-FFF2-40B4-BE49-F238E27FC236}">
                <a16:creationId xmlns:a16="http://schemas.microsoft.com/office/drawing/2014/main" id="{B5D795CF-5F70-4821-BB11-0B2B8FCCD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3B1AC31-0B6C-4781-BA06-16BE17F8A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Metin kutusu 1">
            <a:extLst>
              <a:ext uri="{FF2B5EF4-FFF2-40B4-BE49-F238E27FC236}">
                <a16:creationId xmlns:a16="http://schemas.microsoft.com/office/drawing/2014/main" id="{A66314A5-A3BA-1BB7-3C51-840FED09E50B}"/>
              </a:ext>
            </a:extLst>
          </p:cNvPr>
          <p:cNvSpPr txBox="1"/>
          <p:nvPr/>
        </p:nvSpPr>
        <p:spPr>
          <a:xfrm>
            <a:off x="4642843" y="2823882"/>
            <a:ext cx="6798608" cy="1292190"/>
          </a:xfrm>
          <a:prstGeom prst="rect">
            <a:avLst/>
          </a:prstGeom>
        </p:spPr>
        <p:txBody>
          <a:bodyPr vert="horz" lIns="91440" tIns="45720" rIns="91440" bIns="45720" rtlCol="0" anchor="b">
            <a:normAutofit/>
          </a:bodyPr>
          <a:lstStyle/>
          <a:p>
            <a:pPr algn="ctr" defTabSz="457200">
              <a:spcBef>
                <a:spcPct val="0"/>
              </a:spcBef>
              <a:spcAft>
                <a:spcPts val="600"/>
              </a:spcAft>
            </a:pPr>
            <a:r>
              <a:rPr lang="en-US" sz="3600" b="1" cap="all" dirty="0">
                <a:solidFill>
                  <a:srgbClr val="FFFFFF"/>
                </a:solidFill>
                <a:latin typeface="+mj-lt"/>
                <a:ea typeface="+mj-ea"/>
                <a:cs typeface="+mj-cs"/>
              </a:rPr>
              <a:t>DİNLEDİĞİNİZ İÇİN TEŞEKKÜR EDERİM</a:t>
            </a:r>
          </a:p>
        </p:txBody>
      </p:sp>
      <p:pic>
        <p:nvPicPr>
          <p:cNvPr id="6" name="Graphic 5" descr="Smiling Face with No Fill">
            <a:extLst>
              <a:ext uri="{FF2B5EF4-FFF2-40B4-BE49-F238E27FC236}">
                <a16:creationId xmlns:a16="http://schemas.microsoft.com/office/drawing/2014/main" id="{6AAAF42A-C7CD-8217-66A5-72ABD3706C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0299" y="2010616"/>
            <a:ext cx="3058835" cy="3058835"/>
          </a:xfrm>
          <a:prstGeom prst="rect">
            <a:avLst/>
          </a:prstGeom>
        </p:spPr>
      </p:pic>
    </p:spTree>
    <p:extLst>
      <p:ext uri="{BB962C8B-B14F-4D97-AF65-F5344CB8AC3E}">
        <p14:creationId xmlns:p14="http://schemas.microsoft.com/office/powerpoint/2010/main" val="3513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birlerinin ellerini tutan iki kişi">
            <a:extLst>
              <a:ext uri="{FF2B5EF4-FFF2-40B4-BE49-F238E27FC236}">
                <a16:creationId xmlns:a16="http://schemas.microsoft.com/office/drawing/2014/main" id="{30BD0E5D-8AEA-9B30-0B9D-17D810BEF992}"/>
              </a:ext>
            </a:extLst>
          </p:cNvPr>
          <p:cNvPicPr>
            <a:picLocks noChangeAspect="1"/>
          </p:cNvPicPr>
          <p:nvPr/>
        </p:nvPicPr>
        <p:blipFill rotWithShape="1">
          <a:blip r:embed="rId2">
            <a:duotone>
              <a:schemeClr val="bg2">
                <a:shade val="45000"/>
                <a:satMod val="135000"/>
              </a:schemeClr>
              <a:prstClr val="white"/>
            </a:duotone>
            <a:alphaModFix amt="35000"/>
          </a:blip>
          <a:srcRect t="7664" b="806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2180496"/>
            <a:ext cx="11029615" cy="3678303"/>
          </a:xfrm>
        </p:spPr>
        <p:txBody>
          <a:bodyPr>
            <a:normAutofit fontScale="92500" lnSpcReduction="20000"/>
          </a:bodyPr>
          <a:lstStyle/>
          <a:p>
            <a:pPr marL="0" indent="0">
              <a:buNone/>
            </a:pPr>
            <a:r>
              <a:rPr lang="tr-TR" sz="2600" dirty="0"/>
              <a:t>(3) Bu suçlar haber alındıktan sonra gönüllü olarak, suçun meydana çıkmasına ve fail veya diğer suç ortaklarının yakalanmasına hizmet ve yardım eden kişi hakkında verilecek ceza, yardımın niteliğine göre dörtte birden yarısına kadarı indirilir.</a:t>
            </a:r>
          </a:p>
          <a:p>
            <a:pPr marL="0" indent="0">
              <a:buNone/>
            </a:pPr>
            <a:endParaRPr lang="tr-TR" sz="2600" dirty="0"/>
          </a:p>
          <a:p>
            <a:pPr marL="0" indent="0">
              <a:buNone/>
            </a:pPr>
            <a:r>
              <a:rPr lang="tr-TR" sz="2600" dirty="0"/>
              <a:t>(4) Uyuşturucu veya uyarıcı madde kullanan kişi, hakkında kullanmak için uyuşturucu veya uyarıcı madde satın almak, kabul etmek veya bulundurmaktan dolayı soruşturma başlatılmadan önce resmi makamlara veya sağlık kuruluşlarına başvurarak tedavi ettirilmesini isterse, cezaya hükmolunmaz. </a:t>
            </a:r>
            <a:r>
              <a:rPr lang="tr-TR" sz="2600" b="1" dirty="0"/>
              <a:t>(Ek cümle: 24/11/2016-6763/16 </a:t>
            </a:r>
            <a:r>
              <a:rPr lang="tr-TR" sz="2600" b="1" dirty="0" err="1"/>
              <a:t>md.</a:t>
            </a:r>
            <a:r>
              <a:rPr lang="tr-TR" sz="2600" b="1" dirty="0"/>
              <a:t>) </a:t>
            </a:r>
            <a:r>
              <a:rPr lang="tr-TR" sz="2600" dirty="0"/>
              <a:t>Bu durumda kamu görevlileri ile sağlık mesleği mensuplarının 279 uncu ve 280 inci maddeler uyarınca suçu bildirme yükümlülüğü doğmaz.</a:t>
            </a:r>
          </a:p>
          <a:p>
            <a:endParaRPr lang="tr-TR" dirty="0"/>
          </a:p>
        </p:txBody>
      </p:sp>
    </p:spTree>
    <p:extLst>
      <p:ext uri="{BB962C8B-B14F-4D97-AF65-F5344CB8AC3E}">
        <p14:creationId xmlns:p14="http://schemas.microsoft.com/office/powerpoint/2010/main" val="146922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F6DE47-0397-6366-AB5C-08D376B3F5D9}"/>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fontScale="90000"/>
          </a:bodyPr>
          <a:lstStyle/>
          <a:p>
            <a:pPr algn="ctr"/>
            <a:r>
              <a:rPr lang="tr-TR" sz="3600" b="1" dirty="0">
                <a:solidFill>
                  <a:srgbClr val="FFFFFF"/>
                </a:solidFill>
              </a:rPr>
              <a:t>Ceza Genel KURULU ETKİN PİŞMANLIK </a:t>
            </a:r>
            <a:r>
              <a:rPr lang="tr-TR" sz="3600" b="1" dirty="0" err="1">
                <a:solidFill>
                  <a:srgbClr val="FFFFFF"/>
                </a:solidFill>
              </a:rPr>
              <a:t>tanImI</a:t>
            </a:r>
            <a:r>
              <a:rPr lang="tr-TR" sz="3600" b="1" dirty="0">
                <a:solidFill>
                  <a:srgbClr val="FFFFFF"/>
                </a:solidFill>
              </a:rPr>
              <a:t> </a:t>
            </a:r>
            <a:r>
              <a:rPr lang="tr-TR" dirty="0">
                <a:solidFill>
                  <a:srgbClr val="FFFFFF"/>
                </a:solidFill>
              </a:rPr>
              <a:t/>
            </a:r>
            <a:br>
              <a:rPr lang="tr-TR" dirty="0">
                <a:solidFill>
                  <a:srgbClr val="FFFFFF"/>
                </a:solidFill>
              </a:rPr>
            </a:br>
            <a:endParaRPr lang="tr-TR" dirty="0">
              <a:solidFill>
                <a:srgbClr val="FFFFFF"/>
              </a:solidFill>
            </a:endParaRPr>
          </a:p>
        </p:txBody>
      </p:sp>
      <p:sp>
        <p:nvSpPr>
          <p:cNvPr id="3" name="İçerik Yer Tutucusu 2"/>
          <p:cNvSpPr>
            <a:spLocks noGrp="1"/>
          </p:cNvSpPr>
          <p:nvPr>
            <p:ph idx="1"/>
          </p:nvPr>
        </p:nvSpPr>
        <p:spPr>
          <a:xfrm>
            <a:off x="581192" y="2180496"/>
            <a:ext cx="11029615" cy="4156804"/>
          </a:xfrm>
        </p:spPr>
        <p:txBody>
          <a:bodyPr>
            <a:normAutofit/>
          </a:bodyPr>
          <a:lstStyle/>
          <a:p>
            <a:pPr marL="0" indent="0" algn="just">
              <a:buNone/>
            </a:pPr>
            <a:r>
              <a:rPr lang="tr-TR" sz="2800" dirty="0"/>
              <a:t>Uyuşturucu veya uyarıcı maddelerin imalinin, ticaretinin ve kullanımının, genel sağlığı bozmanın ötesinde kullanıcısının sağlığını, kişiliğini, toplumsal ilişkilerini tahrip etmesi, genel ahlakı etkilemesi, şiddet içeren   birçok suçun kaynağı ve öncüsü, yarattığı ulusal ve uluslararası pazar ağları nedeniyle zorunlu ve öncelikle mücadele edilmesi gereken tehlike suçlarından olması ile bu suçların önlenmesi ve ortaya çıkartılmasındaki zorlukları da gözeten kanun koyucu, söz konusu suçlarla daha iyi mücadele edilebilmesi ve daha fazla başarı sağlanabilmesi amacıyla, suç ortaklarını ele veren veya suçun delillerinin ele geçirilmesini sağlayan faili ödüllendirmiştir. </a:t>
            </a:r>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26429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ECAF29-8C93-CC14-2B2B-8B41B4F5EF78}"/>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Unvan 1"/>
          <p:cNvSpPr>
            <a:spLocks noGrp="1"/>
          </p:cNvSpPr>
          <p:nvPr>
            <p:ph type="title"/>
          </p:nvPr>
        </p:nvSpPr>
        <p:spPr/>
        <p:txBody>
          <a:bodyPr>
            <a:normAutofit/>
          </a:bodyPr>
          <a:lstStyle/>
          <a:p>
            <a:pPr algn="ctr"/>
            <a:r>
              <a:rPr lang="tr-TR" sz="4000" b="1" dirty="0">
                <a:solidFill>
                  <a:srgbClr val="FFFFFF"/>
                </a:solidFill>
              </a:rPr>
              <a:t>192/1 TANIM </a:t>
            </a:r>
          </a:p>
        </p:txBody>
      </p:sp>
      <p:sp>
        <p:nvSpPr>
          <p:cNvPr id="3" name="İçerik Yer Tutucusu 2"/>
          <p:cNvSpPr>
            <a:spLocks noGrp="1"/>
          </p:cNvSpPr>
          <p:nvPr>
            <p:ph idx="1"/>
          </p:nvPr>
        </p:nvSpPr>
        <p:spPr/>
        <p:txBody>
          <a:bodyPr>
            <a:normAutofit/>
          </a:bodyPr>
          <a:lstStyle/>
          <a:p>
            <a:pPr marL="0" indent="0" algn="just">
              <a:buNone/>
            </a:pPr>
            <a:r>
              <a:rPr lang="tr-TR" sz="2800" dirty="0"/>
              <a:t>Uyuşturucu madde suçlarıyla  mücadele kapsamında bu şekilde bir tercihte bulunan kanun koyucu, TCK'nın 192. maddesinin 1. fıkrasında; uyuşturucu veya uyarıcı madde imal ve ticareti suçlarına iştirak etmiş olan kişinin,  diğer suç ortaklarını veya suç konusu maddenin saklandığı ya da imal edildiği yerleri merciine haber vermesini, diğer bir anlatımla bu suçların failini, aynı suça katılan veya söz konusu suçu bağımsız olarak işleyen diğer bir faili ya da kendi suçunu ortaya çıkarmasını, </a:t>
            </a:r>
          </a:p>
          <a:p>
            <a:endParaRPr lang="tr-TR"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extLst>
      <p:ext uri="{BB962C8B-B14F-4D97-AF65-F5344CB8AC3E}">
        <p14:creationId xmlns:p14="http://schemas.microsoft.com/office/powerpoint/2010/main" val="130031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4CC5A2-07E3-4B3A-90C0-8161C242BE77}"/>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1 Başlık"/>
          <p:cNvSpPr>
            <a:spLocks noGrp="1"/>
          </p:cNvSpPr>
          <p:nvPr>
            <p:ph type="title"/>
          </p:nvPr>
        </p:nvSpPr>
        <p:spPr/>
        <p:txBody>
          <a:bodyPr>
            <a:normAutofit/>
          </a:bodyPr>
          <a:lstStyle/>
          <a:p>
            <a:pPr algn="ctr"/>
            <a:r>
              <a:rPr lang="tr-TR" sz="4000" b="1" dirty="0">
                <a:solidFill>
                  <a:srgbClr val="FFFFFF"/>
                </a:solidFill>
              </a:rPr>
              <a:t>TCK 192 – ETKİN PİŞMANLIK</a:t>
            </a:r>
            <a:endParaRPr lang="tr-TR" sz="4000" dirty="0">
              <a:solidFill>
                <a:srgbClr val="FFFFFF"/>
              </a:solidFill>
            </a:endParaRPr>
          </a:p>
        </p:txBody>
      </p:sp>
      <p:sp>
        <p:nvSpPr>
          <p:cNvPr id="3" name="2 İçerik Yer Tutucusu"/>
          <p:cNvSpPr>
            <a:spLocks noGrp="1"/>
          </p:cNvSpPr>
          <p:nvPr>
            <p:ph idx="1"/>
          </p:nvPr>
        </p:nvSpPr>
        <p:spPr>
          <a:xfrm>
            <a:off x="581192" y="2026024"/>
            <a:ext cx="11029615" cy="4374776"/>
          </a:xfrm>
        </p:spPr>
        <p:txBody>
          <a:bodyPr>
            <a:normAutofit/>
          </a:bodyPr>
          <a:lstStyle/>
          <a:p>
            <a:pPr algn="just">
              <a:lnSpc>
                <a:spcPct val="90000"/>
              </a:lnSpc>
              <a:buNone/>
            </a:pPr>
            <a:r>
              <a:rPr lang="tr-TR" sz="2800" b="1" dirty="0"/>
              <a:t>TCK192/1 - </a:t>
            </a:r>
            <a:r>
              <a:rPr lang="tr-TR" sz="2800" dirty="0"/>
              <a:t>Uyuşturucu veya uyarıcı madde imal ve ticareti suçlarına iştirak etmiş olan kişi, resmi makamlar tarafından haber alınmadan önce, diğer suç ortaklarını ve uyuşturucu veya uyarıcı maddelerin saklandığı veya imal edildiği yerleri merciine haber verirse, verilen bilginin suç ortaklarının yakalanmasını veya uyuşturucu veya uyarıcı maddenin ele geçirilmesini sağlaması halinde, hakkında cezaya hükmolunmaz.</a:t>
            </a:r>
          </a:p>
          <a:p>
            <a:pPr marL="0" indent="0" algn="just">
              <a:lnSpc>
                <a:spcPct val="90000"/>
              </a:lnSpc>
              <a:buNone/>
            </a:pPr>
            <a:r>
              <a:rPr lang="tr-TR" sz="2000" dirty="0"/>
              <a:t>    </a:t>
            </a:r>
            <a:endParaRPr lang="tr-TR" sz="1100" dirty="0"/>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510A14-FA62-1E99-0D13-D99828384186}"/>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2180496"/>
            <a:ext cx="11029615" cy="3678303"/>
          </a:xfrm>
        </p:spPr>
        <p:txBody>
          <a:bodyPr>
            <a:normAutofit fontScale="92500"/>
          </a:bodyPr>
          <a:lstStyle/>
          <a:p>
            <a:pPr marL="0" indent="0">
              <a:buNone/>
            </a:pPr>
            <a:r>
              <a:rPr lang="tr-TR" sz="2800" dirty="0"/>
              <a:t>Burada cezasızlık hali öngörülmüştür. Bu cezasızlık nedeninin uygulanabilmesi için </a:t>
            </a:r>
          </a:p>
          <a:p>
            <a:pPr marL="324000" lvl="1" indent="0">
              <a:buNone/>
            </a:pPr>
            <a:r>
              <a:rPr lang="tr-TR" sz="2400" dirty="0"/>
              <a:t>a) Haberi veren failin  </a:t>
            </a:r>
            <a:r>
              <a:rPr lang="tr-TR" sz="2400" b="1" dirty="0"/>
              <a:t>UYUŞTURUCU MADDE İMALİ</a:t>
            </a:r>
            <a:r>
              <a:rPr lang="tr-TR" sz="2400" dirty="0"/>
              <a:t>  veya </a:t>
            </a:r>
            <a:r>
              <a:rPr lang="tr-TR" sz="2400" b="1" dirty="0"/>
              <a:t>UYUŞTURUCU MADDE TİCARETİ </a:t>
            </a:r>
            <a:r>
              <a:rPr lang="tr-TR" sz="2400" dirty="0"/>
              <a:t>(satma, satışa arz etme, bulundurma, başkasına verme, depolama, nakil, sevk etme) </a:t>
            </a:r>
            <a:r>
              <a:rPr lang="tr-TR" sz="2400" b="1" dirty="0"/>
              <a:t>YAPMA</a:t>
            </a:r>
            <a:r>
              <a:rPr lang="tr-TR" sz="2400" dirty="0"/>
              <a:t> suçlarından birini işlemiş olmalıdır. </a:t>
            </a:r>
          </a:p>
          <a:p>
            <a:pPr marL="324000" lvl="1" indent="0">
              <a:buNone/>
            </a:pPr>
            <a:r>
              <a:rPr lang="tr-TR" sz="2400" dirty="0"/>
              <a:t>b)  Haberin bizzat fail tarafından verilmesi gerekir. Failin bir yakınının bildirmesi durumunda fail cezasızlık nedeninden yararlanamaz. Ancak sakatlığı ya da hastalığı nedeniyle bizzat başvurma olanağı bulunmayan failin bu konudaki bilgilerini bir yakınına söyleyerek yetkililere haber vermesini istemesi halinde cezasızlık nedeninden faydalanacağı düşünülmektedir. </a:t>
            </a:r>
          </a:p>
          <a:p>
            <a:endParaRPr lang="tr-TR" dirty="0"/>
          </a:p>
        </p:txBody>
      </p:sp>
    </p:spTree>
    <p:extLst>
      <p:ext uri="{BB962C8B-B14F-4D97-AF65-F5344CB8AC3E}">
        <p14:creationId xmlns:p14="http://schemas.microsoft.com/office/powerpoint/2010/main" val="318312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arı arka plan üzerinde ünlem işareti">
            <a:extLst>
              <a:ext uri="{FF2B5EF4-FFF2-40B4-BE49-F238E27FC236}">
                <a16:creationId xmlns:a16="http://schemas.microsoft.com/office/drawing/2014/main" id="{0B88A55E-1641-2FC5-E628-6D3A7B7DF6CB}"/>
              </a:ext>
            </a:extLst>
          </p:cNvPr>
          <p:cNvPicPr>
            <a:picLocks noChangeAspect="1"/>
          </p:cNvPicPr>
          <p:nvPr/>
        </p:nvPicPr>
        <p:blipFill rotWithShape="1">
          <a:blip r:embed="rId2">
            <a:duotone>
              <a:schemeClr val="bg2">
                <a:shade val="45000"/>
                <a:satMod val="135000"/>
              </a:schemeClr>
              <a:prstClr val="white"/>
            </a:duotone>
            <a:alphaModFix amt="35000"/>
          </a:blip>
          <a:srcRect t="2500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20" name="Group 19">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1" name="Rectangle 20">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1">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2">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1923804"/>
            <a:ext cx="11029615" cy="4560124"/>
          </a:xfrm>
        </p:spPr>
        <p:txBody>
          <a:bodyPr>
            <a:normAutofit fontScale="92500"/>
          </a:bodyPr>
          <a:lstStyle/>
          <a:p>
            <a:pPr marL="324000" lvl="1" indent="0">
              <a:buNone/>
            </a:pPr>
            <a:r>
              <a:rPr lang="tr-TR" sz="2800" dirty="0"/>
              <a:t>c) Haber ilgili makamlara verilmelidir. Maddede belirtilen </a:t>
            </a:r>
            <a:r>
              <a:rPr lang="tr-TR" sz="2800" b="1" dirty="0"/>
              <a:t>MERCİİ</a:t>
            </a:r>
            <a:r>
              <a:rPr lang="tr-TR" sz="2800" dirty="0"/>
              <a:t> tabirinden; </a:t>
            </a:r>
            <a:r>
              <a:rPr lang="tr-TR" sz="2800" b="1" dirty="0"/>
              <a:t>SUÇLA İLGİLİ SORUŞTURMA YAPMAKLA GÖREVLİ ADLİ, İDARİ VEYA ASKERİ MAKAM VE MEMURLAR </a:t>
            </a:r>
            <a:r>
              <a:rPr lang="tr-TR" sz="2800" dirty="0"/>
              <a:t>anlaşılmalıdır. </a:t>
            </a:r>
          </a:p>
          <a:p>
            <a:pPr marL="324000" lvl="1" indent="0">
              <a:buNone/>
            </a:pPr>
            <a:r>
              <a:rPr lang="tr-TR" sz="2800" dirty="0"/>
              <a:t>d) Fail haberi suçun işlendiğinin resmi makamlar tarafından öğrenilmesinden önce vermelidir. Resmi makamlar;  </a:t>
            </a:r>
            <a:r>
              <a:rPr lang="tr-TR" sz="2800" b="1" dirty="0"/>
              <a:t>SUÇLA İLGİLİ SORUŞTURMA YAPMAKLA GÖREVLİ ADLİ, İDARİ VEYA ASKERİ MAKAM VE MEMURLAR </a:t>
            </a:r>
            <a:r>
              <a:rPr lang="tr-TR" sz="2800" dirty="0"/>
              <a:t>olarak algılanmalıdır. Resmi makamlar, suçun işlendiğini ihbar, tanık ya da sanık açıklama, gizli dinleme, gözetleme, arama, teknik bulgu elde etme gibi nedenlerle öğrenebilirler. Olaylara değil, tahmine dayanan bir şüphe öğrenme olarak kabul edilemez. </a:t>
            </a:r>
          </a:p>
          <a:p>
            <a:endParaRPr lang="tr-TR" dirty="0"/>
          </a:p>
        </p:txBody>
      </p:sp>
    </p:spTree>
    <p:extLst>
      <p:ext uri="{BB962C8B-B14F-4D97-AF65-F5344CB8AC3E}">
        <p14:creationId xmlns:p14="http://schemas.microsoft.com/office/powerpoint/2010/main" val="36301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E9A88E-C4CF-D311-ECA0-36AEEF3A7F94}"/>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 name="İçerik Yer Tutucusu 2"/>
          <p:cNvSpPr>
            <a:spLocks noGrp="1"/>
          </p:cNvSpPr>
          <p:nvPr>
            <p:ph idx="1"/>
          </p:nvPr>
        </p:nvSpPr>
        <p:spPr>
          <a:xfrm>
            <a:off x="581192" y="2180496"/>
            <a:ext cx="11029615" cy="3678303"/>
          </a:xfrm>
        </p:spPr>
        <p:txBody>
          <a:bodyPr>
            <a:normAutofit/>
          </a:bodyPr>
          <a:lstStyle/>
          <a:p>
            <a:pPr marL="324000" lvl="1" indent="0">
              <a:buNone/>
            </a:pPr>
            <a:r>
              <a:rPr lang="tr-TR" sz="2400" dirty="0"/>
              <a:t>e) Fail; diğer suç ortaklarını ve uyuşturucu veya uyarıcı maddenin saklandığı yeri haber vermelidir. Suç ortakları kavramı geniş yorumlanmalı, suça iştirak edenler değil, uyuşturucu madde suçu işleyen herhangi biri olarak anlaşılmalıdır. </a:t>
            </a:r>
          </a:p>
          <a:p>
            <a:pPr marL="324000" lvl="1" indent="0">
              <a:buNone/>
            </a:pPr>
            <a:r>
              <a:rPr lang="tr-TR" sz="2400" dirty="0"/>
              <a:t>f) Failin verdiği bu bilgi suç ortaklarının yakalanmasını veya uyuşturucu veya uyarıcı maddelerin ele geçirilmesini sağlamalıdır. </a:t>
            </a:r>
          </a:p>
          <a:p>
            <a:endParaRPr lang="tr-TR" dirty="0"/>
          </a:p>
        </p:txBody>
      </p:sp>
    </p:spTree>
    <p:extLst>
      <p:ext uri="{BB962C8B-B14F-4D97-AF65-F5344CB8AC3E}">
        <p14:creationId xmlns:p14="http://schemas.microsoft.com/office/powerpoint/2010/main" val="995290765"/>
      </p:ext>
    </p:extLst>
  </p:cSld>
  <p:clrMapOvr>
    <a:masterClrMapping/>
  </p:clrMapOvr>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r Payı">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735A9D4087BE5A4094C22C4004C51BA9" ma:contentTypeVersion="9" ma:contentTypeDescription="Yeni belge oluşturun." ma:contentTypeScope="" ma:versionID="45f9468ea85756a6df7ee03e293bec93">
  <xsd:schema xmlns:xsd="http://www.w3.org/2001/XMLSchema" xmlns:xs="http://www.w3.org/2001/XMLSchema" xmlns:p="http://schemas.microsoft.com/office/2006/metadata/properties" xmlns:ns3="5153919f-b8f3-4e45-ba56-234a6f4e83db" xmlns:ns4="63fb1f86-69f9-4bd2-a457-1d4907296437" targetNamespace="http://schemas.microsoft.com/office/2006/metadata/properties" ma:root="true" ma:fieldsID="cfcc17b0cee638fd7abc8c72e73d96d5" ns3:_="" ns4:_="">
    <xsd:import namespace="5153919f-b8f3-4e45-ba56-234a6f4e83db"/>
    <xsd:import namespace="63fb1f86-69f9-4bd2-a457-1d490729643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3919f-b8f3-4e45-ba56-234a6f4e8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b1f86-69f9-4bd2-a457-1d4907296437"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153919f-b8f3-4e45-ba56-234a6f4e83db" xsi:nil="true"/>
  </documentManagement>
</p:properties>
</file>

<file path=customXml/itemProps1.xml><?xml version="1.0" encoding="utf-8"?>
<ds:datastoreItem xmlns:ds="http://schemas.openxmlformats.org/officeDocument/2006/customXml" ds:itemID="{586100BB-6D05-4C6D-973B-A0157AD4A324}">
  <ds:schemaRefs>
    <ds:schemaRef ds:uri="http://schemas.microsoft.com/sharepoint/v3/contenttype/forms"/>
  </ds:schemaRefs>
</ds:datastoreItem>
</file>

<file path=customXml/itemProps2.xml><?xml version="1.0" encoding="utf-8"?>
<ds:datastoreItem xmlns:ds="http://schemas.openxmlformats.org/officeDocument/2006/customXml" ds:itemID="{39A08961-17FA-431F-A335-DED9B4E60B93}">
  <ds:schemaRefs>
    <ds:schemaRef ds:uri="http://schemas.microsoft.com/office/2006/metadata/contentType"/>
    <ds:schemaRef ds:uri="http://schemas.microsoft.com/office/2006/metadata/properties/metaAttributes"/>
    <ds:schemaRef ds:uri="http://www.w3.org/2000/xmlns/"/>
    <ds:schemaRef ds:uri="http://www.w3.org/2001/XMLSchema"/>
    <ds:schemaRef ds:uri="5153919f-b8f3-4e45-ba56-234a6f4e83db"/>
    <ds:schemaRef ds:uri="63fb1f86-69f9-4bd2-a457-1d490729643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6A165-7E52-413F-83A3-A4C205D83C49}">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3fb1f86-69f9-4bd2-a457-1d4907296437"/>
    <ds:schemaRef ds:uri="5153919f-b8f3-4e45-ba56-234a6f4e83d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1048</TotalTime>
  <Words>1952</Words>
  <Application>Microsoft Office PowerPoint</Application>
  <PresentationFormat>Geniş ekran</PresentationFormat>
  <Paragraphs>71</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24</vt:i4>
      </vt:variant>
    </vt:vector>
  </HeadingPairs>
  <TitlesOfParts>
    <vt:vector size="31" baseType="lpstr">
      <vt:lpstr>Arial</vt:lpstr>
      <vt:lpstr>Calibri</vt:lpstr>
      <vt:lpstr>Calibri Light</vt:lpstr>
      <vt:lpstr>Gill Sans MT</vt:lpstr>
      <vt:lpstr>Wingdings 2</vt:lpstr>
      <vt:lpstr>Özel Tasarım</vt:lpstr>
      <vt:lpstr>Kar Payı</vt:lpstr>
      <vt:lpstr>ETKİN PİŞMANLIK   </vt:lpstr>
      <vt:lpstr>TCK 192 – ETKİN PİŞMANLIK</vt:lpstr>
      <vt:lpstr>PowerPoint Sunusu</vt:lpstr>
      <vt:lpstr>Ceza Genel KURULU ETKİN PİŞMANLIK tanImI  </vt:lpstr>
      <vt:lpstr>192/1 TANIM </vt:lpstr>
      <vt:lpstr>TCK 192 – ETKİN PİŞMANLIK</vt:lpstr>
      <vt:lpstr>PowerPoint Sunusu</vt:lpstr>
      <vt:lpstr>PowerPoint Sunusu</vt:lpstr>
      <vt:lpstr>PowerPoint Sunusu</vt:lpstr>
      <vt:lpstr>192/2 tanım</vt:lpstr>
      <vt:lpstr>TCK 192 – ETKİN PİŞMANLIK</vt:lpstr>
      <vt:lpstr>PowerPoint Sunusu</vt:lpstr>
      <vt:lpstr>192/3 tanım </vt:lpstr>
      <vt:lpstr>TCK 192 – ETKİN PİŞMANLIK</vt:lpstr>
      <vt:lpstr>PowerPoint Sunusu</vt:lpstr>
      <vt:lpstr>TCK 192 – ETKİN PİŞMANLIK</vt:lpstr>
      <vt:lpstr>TCK 192 – ETKİN PİŞMANLIK</vt:lpstr>
      <vt:lpstr>PowerPoint Sunusu</vt:lpstr>
      <vt:lpstr>192/3 sanIğIn kendİ suçunu ortaya çIkarma nedenİne dayalI etkİn pİşmanlIk uygulamalarI</vt:lpstr>
      <vt:lpstr>PowerPoint Sunusu</vt:lpstr>
      <vt:lpstr>Bir BaşkasInIn (suç ortağInIn) suçunu ortaya çIkarma halİ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konu başlığı…</dc:title>
  <dc:creator>zeynep sevgi balık</dc:creator>
  <cp:lastModifiedBy>Uğur ÖGER 104737</cp:lastModifiedBy>
  <cp:revision>292</cp:revision>
  <dcterms:created xsi:type="dcterms:W3CDTF">2023-09-03T12:59:03Z</dcterms:created>
  <dcterms:modified xsi:type="dcterms:W3CDTF">2023-10-19T18:39:08Z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0x010100735A9D4087BE5A4094C22C4004C51BA9</vt:lpwstr>
  </property>
</Properties>
</file>