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1" r:id="rId2"/>
    <p:sldId id="287" r:id="rId3"/>
    <p:sldId id="279" r:id="rId4"/>
    <p:sldId id="282" r:id="rId5"/>
    <p:sldId id="283" r:id="rId6"/>
    <p:sldId id="284" r:id="rId7"/>
    <p:sldId id="285" r:id="rId8"/>
    <p:sldId id="286" r:id="rId9"/>
    <p:sldId id="288" r:id="rId10"/>
    <p:sldId id="289" r:id="rId11"/>
    <p:sldId id="278" r:id="rId12"/>
  </p:sldIdLst>
  <p:sldSz cx="16256000" cy="9144000"/>
  <p:notesSz cx="16256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453"/>
    <a:srgbClr val="C38A5E"/>
    <a:srgbClr val="101453"/>
    <a:srgbClr val="CDC9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3455"/>
  </p:normalViewPr>
  <p:slideViewPr>
    <p:cSldViewPr>
      <p:cViewPr>
        <p:scale>
          <a:sx n="87" d="100"/>
          <a:sy n="87" d="100"/>
        </p:scale>
        <p:origin x="792" y="1836"/>
      </p:cViewPr>
      <p:guideLst>
        <p:guide orient="horz" pos="2880"/>
        <p:guide pos="21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9207500" y="0"/>
            <a:ext cx="7045325" cy="458788"/>
          </a:xfrm>
          <a:prstGeom prst="rect">
            <a:avLst/>
          </a:prstGeom>
        </p:spPr>
        <p:txBody>
          <a:bodyPr vert="horz" lIns="91440" tIns="45720" rIns="91440" bIns="45720" rtlCol="0"/>
          <a:lstStyle>
            <a:lvl1pPr algn="r">
              <a:defRPr sz="1200"/>
            </a:lvl1pPr>
          </a:lstStyle>
          <a:p>
            <a:fld id="{52040DD3-2135-4A44-A529-5468FA8DB45C}" type="datetimeFigureOut">
              <a:rPr lang="tr-TR" smtClean="0"/>
              <a:t>26.3.2021</a:t>
            </a:fld>
            <a:endParaRPr lang="tr-TR"/>
          </a:p>
        </p:txBody>
      </p:sp>
      <p:sp>
        <p:nvSpPr>
          <p:cNvPr id="4" name="Footer Placeholder 3"/>
          <p:cNvSpPr>
            <a:spLocks noGrp="1"/>
          </p:cNvSpPr>
          <p:nvPr>
            <p:ph type="ftr" sz="quarter" idx="2"/>
          </p:nvPr>
        </p:nvSpPr>
        <p:spPr>
          <a:xfrm>
            <a:off x="0" y="8685213"/>
            <a:ext cx="7043738" cy="458787"/>
          </a:xfrm>
          <a:prstGeom prst="rect">
            <a:avLst/>
          </a:prstGeom>
        </p:spPr>
        <p:txBody>
          <a:bodyPr vert="horz" lIns="91440" tIns="45720" rIns="91440" bIns="45720" rtlCol="0" anchor="b"/>
          <a:lstStyle>
            <a:lvl1pPr algn="l">
              <a:defRPr sz="1200"/>
            </a:lvl1pPr>
          </a:lstStyle>
          <a:p>
            <a:r>
              <a:rPr lang="tr-TR" smtClean="0"/>
              <a:t>1</a:t>
            </a:r>
            <a:endParaRPr lang="tr-TR"/>
          </a:p>
        </p:txBody>
      </p:sp>
      <p:sp>
        <p:nvSpPr>
          <p:cNvPr id="5" name="Slide Number Placeholder 4"/>
          <p:cNvSpPr>
            <a:spLocks noGrp="1"/>
          </p:cNvSpPr>
          <p:nvPr>
            <p:ph type="sldNum" sz="quarter" idx="3"/>
          </p:nvPr>
        </p:nvSpPr>
        <p:spPr>
          <a:xfrm>
            <a:off x="9207500" y="8685213"/>
            <a:ext cx="7045325" cy="458787"/>
          </a:xfrm>
          <a:prstGeom prst="rect">
            <a:avLst/>
          </a:prstGeom>
        </p:spPr>
        <p:txBody>
          <a:bodyPr vert="horz" lIns="91440" tIns="45720" rIns="91440" bIns="45720" rtlCol="0" anchor="b"/>
          <a:lstStyle>
            <a:lvl1pPr algn="r">
              <a:defRPr sz="1200"/>
            </a:lvl1pPr>
          </a:lstStyle>
          <a:p>
            <a:fld id="{36793F02-2183-4558-87ED-875D75B90D38}" type="slidenum">
              <a:rPr lang="tr-TR" smtClean="0"/>
              <a:t>‹#›</a:t>
            </a:fld>
            <a:endParaRPr lang="tr-TR"/>
          </a:p>
        </p:txBody>
      </p:sp>
    </p:spTree>
    <p:extLst>
      <p:ext uri="{BB962C8B-B14F-4D97-AF65-F5344CB8AC3E}">
        <p14:creationId xmlns:p14="http://schemas.microsoft.com/office/powerpoint/2010/main" val="312178401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F1B00E5E-19C6-4352-85E4-1C5671F9DCA4}" type="datetimeFigureOut">
              <a:rPr lang="tr-TR" smtClean="0"/>
              <a:t>26.3.2021</a:t>
            </a:fld>
            <a:endParaRPr lang="tr-TR"/>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r>
              <a:rPr lang="tr-TR" smtClean="0"/>
              <a:t>1</a:t>
            </a:r>
            <a:endParaRPr lang="tr-TR"/>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AF306F22-F1F8-4BA7-9A39-B5ACB6F08C07}" type="slidenum">
              <a:rPr lang="tr-TR" smtClean="0"/>
              <a:t>‹#›</a:t>
            </a:fld>
            <a:endParaRPr lang="tr-TR"/>
          </a:p>
        </p:txBody>
      </p:sp>
    </p:spTree>
    <p:extLst>
      <p:ext uri="{BB962C8B-B14F-4D97-AF65-F5344CB8AC3E}">
        <p14:creationId xmlns:p14="http://schemas.microsoft.com/office/powerpoint/2010/main" val="229163664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568"/>
            <a:ext cx="13817600" cy="1960033"/>
          </a:xfrm>
          <a:prstGeom prst="rect">
            <a:avLst/>
          </a:prstGeom>
        </p:spPr>
        <p:txBody>
          <a:bodyPr lIns="145143" tIns="72571" rIns="145143" bIns="72571"/>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a:prstGeom prst="rect">
            <a:avLst/>
          </a:prstGeom>
        </p:spPr>
        <p:txBody>
          <a:bodyPr lIns="145143" tIns="72571" rIns="145143" bIns="72571"/>
          <a:lstStyle>
            <a:lvl1pPr marL="0" indent="0" algn="ctr">
              <a:buNone/>
              <a:defRPr>
                <a:solidFill>
                  <a:schemeClr val="tx1">
                    <a:tint val="75000"/>
                  </a:schemeClr>
                </a:solidFill>
              </a:defRPr>
            </a:lvl1pPr>
            <a:lvl2pPr marL="725714" indent="0" algn="ctr">
              <a:buNone/>
              <a:defRPr>
                <a:solidFill>
                  <a:schemeClr val="tx1">
                    <a:tint val="75000"/>
                  </a:schemeClr>
                </a:solidFill>
              </a:defRPr>
            </a:lvl2pPr>
            <a:lvl3pPr marL="1451427" indent="0" algn="ctr">
              <a:buNone/>
              <a:defRPr>
                <a:solidFill>
                  <a:schemeClr val="tx1">
                    <a:tint val="75000"/>
                  </a:schemeClr>
                </a:solidFill>
              </a:defRPr>
            </a:lvl3pPr>
            <a:lvl4pPr marL="2177141" indent="0" algn="ctr">
              <a:buNone/>
              <a:defRPr>
                <a:solidFill>
                  <a:schemeClr val="tx1">
                    <a:tint val="75000"/>
                  </a:schemeClr>
                </a:solidFill>
              </a:defRPr>
            </a:lvl4pPr>
            <a:lvl5pPr marL="2902854" indent="0" algn="ctr">
              <a:buNone/>
              <a:defRPr>
                <a:solidFill>
                  <a:schemeClr val="tx1">
                    <a:tint val="75000"/>
                  </a:schemeClr>
                </a:solidFill>
              </a:defRPr>
            </a:lvl5pPr>
            <a:lvl6pPr marL="3628568" indent="0" algn="ctr">
              <a:buNone/>
              <a:defRPr>
                <a:solidFill>
                  <a:schemeClr val="tx1">
                    <a:tint val="75000"/>
                  </a:schemeClr>
                </a:solidFill>
              </a:defRPr>
            </a:lvl6pPr>
            <a:lvl7pPr marL="4354281" indent="0" algn="ctr">
              <a:buNone/>
              <a:defRPr>
                <a:solidFill>
                  <a:schemeClr val="tx1">
                    <a:tint val="75000"/>
                  </a:schemeClr>
                </a:solidFill>
              </a:defRPr>
            </a:lvl7pPr>
            <a:lvl8pPr marL="5079995" indent="0" algn="ctr">
              <a:buNone/>
              <a:defRPr>
                <a:solidFill>
                  <a:schemeClr val="tx1">
                    <a:tint val="75000"/>
                  </a:schemeClr>
                </a:solidFill>
              </a:defRPr>
            </a:lvl8pPr>
            <a:lvl9pPr marL="580570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812800" y="8475134"/>
            <a:ext cx="3793067" cy="486833"/>
          </a:xfrm>
          <a:prstGeom prst="rect">
            <a:avLst/>
          </a:prstGeom>
        </p:spPr>
        <p:txBody>
          <a:bodyPr lIns="145143" tIns="72571" rIns="145143" bIns="72571"/>
          <a:lstStyle>
            <a:lvl1pPr>
              <a:defRPr/>
            </a:lvl1pPr>
          </a:lstStyle>
          <a:p>
            <a:pPr>
              <a:defRPr/>
            </a:pPr>
            <a:fld id="{AA6784A8-66A5-4993-B439-B72243267EA9}" type="datetimeFigureOut">
              <a:rPr lang="en-US"/>
              <a:pPr>
                <a:defRPr/>
              </a:pPr>
              <a:t>3/26/2021</a:t>
            </a:fld>
            <a:endParaRPr lang="en-US"/>
          </a:p>
        </p:txBody>
      </p:sp>
      <p:sp>
        <p:nvSpPr>
          <p:cNvPr id="5" name="Footer Placeholder 4"/>
          <p:cNvSpPr>
            <a:spLocks noGrp="1"/>
          </p:cNvSpPr>
          <p:nvPr>
            <p:ph type="ftr" sz="quarter" idx="11"/>
          </p:nvPr>
        </p:nvSpPr>
        <p:spPr>
          <a:xfrm>
            <a:off x="5554134" y="8475134"/>
            <a:ext cx="5147733" cy="486833"/>
          </a:xfrm>
          <a:prstGeom prst="rect">
            <a:avLst/>
          </a:prstGeom>
        </p:spPr>
        <p:txBody>
          <a:bodyPr lIns="145143" tIns="72571" rIns="145143" bIns="72571"/>
          <a:lstStyle>
            <a:lvl1pPr>
              <a:defRPr/>
            </a:lvl1pPr>
          </a:lstStyle>
          <a:p>
            <a:pPr>
              <a:defRPr/>
            </a:pPr>
            <a:endParaRPr lang="en-US"/>
          </a:p>
        </p:txBody>
      </p:sp>
      <p:sp>
        <p:nvSpPr>
          <p:cNvPr id="6" name="Slide Number Placeholder 5"/>
          <p:cNvSpPr>
            <a:spLocks noGrp="1"/>
          </p:cNvSpPr>
          <p:nvPr>
            <p:ph type="sldNum" sz="quarter" idx="12"/>
          </p:nvPr>
        </p:nvSpPr>
        <p:spPr>
          <a:xfrm>
            <a:off x="11704320" y="8503920"/>
            <a:ext cx="3738880" cy="276999"/>
          </a:xfrm>
        </p:spPr>
        <p:txBody>
          <a:bodyPr/>
          <a:lstStyle>
            <a:lvl1pPr>
              <a:defRPr/>
            </a:lvl1pPr>
          </a:lstStyle>
          <a:p>
            <a:fld id="{8225B025-642B-42A7-823D-E14DBBF65D32}" type="slidenum">
              <a:rPr lang="en-US" altLang="en-US"/>
              <a:pPr/>
              <a:t>‹#›</a:t>
            </a:fld>
            <a:endParaRPr lang="en-US" altLang="en-US"/>
          </a:p>
        </p:txBody>
      </p:sp>
    </p:spTree>
    <p:extLst>
      <p:ext uri="{BB962C8B-B14F-4D97-AF65-F5344CB8AC3E}">
        <p14:creationId xmlns:p14="http://schemas.microsoft.com/office/powerpoint/2010/main" val="31553112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Holder 6"/>
          <p:cNvSpPr>
            <a:spLocks noGrp="1"/>
          </p:cNvSpPr>
          <p:nvPr>
            <p:ph type="sldNum" sz="quarter" idx="7"/>
          </p:nvPr>
        </p:nvSpPr>
        <p:spPr>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hf sldNum="0"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turavaksigorta.com/" TargetMode="External"/><Relationship Id="rId5" Type="http://schemas.openxmlformats.org/officeDocument/2006/relationships/hyperlink" Target="mailto:ilknur.cakici@turavak.org.tr" TargetMode="External"/><Relationship Id="rId4" Type="http://schemas.openxmlformats.org/officeDocument/2006/relationships/hyperlink" Target="mailto:serap.akdeniz@turavak.org.tr"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1219200" y="3048000"/>
            <a:ext cx="13682133" cy="1320800"/>
          </a:xfrm>
        </p:spPr>
        <p:txBody>
          <a:bodyPr/>
          <a:lstStyle/>
          <a:p>
            <a:pPr algn="ctr" eaLnBrk="1" hangingPunct="1"/>
            <a:r>
              <a:rPr lang="tr-TR" altLang="en-US" sz="5100" dirty="0" smtClean="0"/>
              <a:t>01-30 NİSAN – 2021 KAMPANYA </a:t>
            </a:r>
            <a:br>
              <a:rPr lang="tr-TR" altLang="en-US" sz="5100" dirty="0" smtClean="0"/>
            </a:br>
            <a:r>
              <a:rPr lang="tr-TR" altLang="en-US" sz="5100" dirty="0" smtClean="0"/>
              <a:t>Avukat </a:t>
            </a:r>
            <a:r>
              <a:rPr lang="tr-TR" altLang="en-US" sz="5100" dirty="0"/>
              <a:t>Mesleki </a:t>
            </a:r>
            <a:br>
              <a:rPr lang="tr-TR" altLang="en-US" sz="5100" dirty="0"/>
            </a:br>
            <a:r>
              <a:rPr lang="tr-TR" altLang="en-US" sz="5100" dirty="0"/>
              <a:t>Sorumluluk </a:t>
            </a:r>
            <a:r>
              <a:rPr lang="tr-TR" altLang="en-US" sz="5100" dirty="0" smtClean="0"/>
              <a:t>Sigortası</a:t>
            </a:r>
            <a:br>
              <a:rPr lang="tr-TR" altLang="en-US" sz="5100" dirty="0" smtClean="0"/>
            </a:br>
            <a:endParaRPr lang="en-US" altLang="en-US" sz="5100" dirty="0"/>
          </a:p>
        </p:txBody>
      </p:sp>
      <p:sp>
        <p:nvSpPr>
          <p:cNvPr id="5" name="Subtitle 4"/>
          <p:cNvSpPr>
            <a:spLocks noGrp="1"/>
          </p:cNvSpPr>
          <p:nvPr>
            <p:ph type="subTitle" idx="1"/>
          </p:nvPr>
        </p:nvSpPr>
        <p:spPr>
          <a:xfrm>
            <a:off x="2438400" y="5181600"/>
            <a:ext cx="11108267" cy="609600"/>
          </a:xfrm>
        </p:spPr>
        <p:txBody>
          <a:bodyPr rtlCol="0">
            <a:normAutofit/>
          </a:bodyPr>
          <a:lstStyle/>
          <a:p>
            <a:pPr>
              <a:defRPr/>
            </a:pPr>
            <a:r>
              <a:rPr lang="tr-TR" dirty="0" smtClean="0"/>
              <a:t>Tarifeye Uygun </a:t>
            </a:r>
            <a:r>
              <a:rPr lang="tr-TR" dirty="0" smtClean="0"/>
              <a:t>İşler</a:t>
            </a:r>
            <a:endParaRPr lang="en-US" dirty="0" smtClean="0"/>
          </a:p>
        </p:txBody>
      </p:sp>
      <p:pic>
        <p:nvPicPr>
          <p:cNvPr id="2052" name="Picture 5" descr="GIG LOGO-01.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27467" y="6502401"/>
            <a:ext cx="4605867" cy="3026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descr="türavaksigorta.png"/>
          <p:cNvPicPr>
            <a:picLocks noChangeAspect="1"/>
          </p:cNvPicPr>
          <p:nvPr/>
        </p:nvPicPr>
        <p:blipFill>
          <a:blip r:embed="rId3" cstate="print"/>
          <a:srcRect/>
          <a:stretch>
            <a:fillRect/>
          </a:stretch>
        </p:blipFill>
        <p:spPr bwMode="auto">
          <a:xfrm>
            <a:off x="1648178" y="812801"/>
            <a:ext cx="12440356" cy="2336800"/>
          </a:xfrm>
          <a:prstGeom prst="rect">
            <a:avLst/>
          </a:prstGeom>
          <a:noFill/>
          <a:ln w="9525">
            <a:noFill/>
            <a:miter lim="800000"/>
            <a:headEnd/>
            <a:tailEnd/>
          </a:ln>
        </p:spPr>
      </p:pic>
      <p:sp>
        <p:nvSpPr>
          <p:cNvPr id="14" name="13 Dikdörtgen"/>
          <p:cNvSpPr/>
          <p:nvPr/>
        </p:nvSpPr>
        <p:spPr>
          <a:xfrm>
            <a:off x="1083734" y="6502400"/>
            <a:ext cx="12462933" cy="977556"/>
          </a:xfrm>
          <a:prstGeom prst="rect">
            <a:avLst/>
          </a:prstGeom>
        </p:spPr>
        <p:txBody>
          <a:bodyPr wrap="square" lIns="145143" tIns="72571" rIns="145143" bIns="72571">
            <a:spAutoFit/>
          </a:bodyPr>
          <a:lstStyle/>
          <a:p>
            <a:pPr algn="ctr"/>
            <a:r>
              <a:rPr lang="tr-TR" altLang="tr-TR" b="1" dirty="0" smtClean="0">
                <a:latin typeface="Calibri" pitchFamily="34" charset="0"/>
                <a:ea typeface="Calibri" pitchFamily="34" charset="0"/>
              </a:rPr>
              <a:t>Tel : 312-287 80 30   </a:t>
            </a:r>
            <a:r>
              <a:rPr lang="tr-TR" altLang="tr-TR" b="1" dirty="0" smtClean="0">
                <a:latin typeface="Calibri" pitchFamily="34" charset="0"/>
                <a:ea typeface="Calibri" pitchFamily="34" charset="0"/>
              </a:rPr>
              <a:t>312-292 </a:t>
            </a:r>
            <a:r>
              <a:rPr lang="tr-TR" altLang="tr-TR" b="1" dirty="0" smtClean="0">
                <a:latin typeface="Calibri" pitchFamily="34" charset="0"/>
                <a:ea typeface="Calibri" pitchFamily="34" charset="0"/>
              </a:rPr>
              <a:t>59 00 </a:t>
            </a:r>
            <a:r>
              <a:rPr lang="tr-TR" altLang="tr-TR" b="1" dirty="0" smtClean="0">
                <a:latin typeface="Calibri" pitchFamily="34" charset="0"/>
                <a:ea typeface="Calibri" pitchFamily="34" charset="0"/>
              </a:rPr>
              <a:t> Dahili :  99286  -   99062 </a:t>
            </a:r>
            <a:r>
              <a:rPr lang="tr-TR" altLang="tr-TR" b="1" dirty="0" err="1" smtClean="0">
                <a:latin typeface="Calibri" pitchFamily="34" charset="0"/>
                <a:ea typeface="Calibri" pitchFamily="34" charset="0"/>
              </a:rPr>
              <a:t>Fax</a:t>
            </a:r>
            <a:r>
              <a:rPr lang="tr-TR" altLang="tr-TR" b="1" dirty="0" smtClean="0">
                <a:latin typeface="Calibri" pitchFamily="34" charset="0"/>
                <a:ea typeface="Calibri" pitchFamily="34" charset="0"/>
              </a:rPr>
              <a:t>: 312-287 74 66 </a:t>
            </a:r>
            <a:endParaRPr lang="tr-TR" altLang="tr-TR" sz="1600" dirty="0">
              <a:ea typeface="Calibri" pitchFamily="34" charset="0"/>
            </a:endParaRPr>
          </a:p>
          <a:p>
            <a:pPr algn="ctr"/>
            <a:r>
              <a:rPr lang="tr-TR" altLang="tr-TR" b="1" dirty="0" smtClean="0">
                <a:solidFill>
                  <a:srgbClr val="2D2D8A"/>
                </a:solidFill>
                <a:latin typeface="Calibri" pitchFamily="34" charset="0"/>
                <a:ea typeface="Calibri" pitchFamily="34" charset="0"/>
                <a:hlinkClick r:id="rId4"/>
              </a:rPr>
              <a:t>serap.akdeniz@</a:t>
            </a:r>
            <a:r>
              <a:rPr lang="tr-TR" altLang="tr-TR" b="1" u="sng" dirty="0" smtClean="0">
                <a:solidFill>
                  <a:srgbClr val="2D2D8A"/>
                </a:solidFill>
                <a:latin typeface="Calibri" pitchFamily="34" charset="0"/>
                <a:ea typeface="Calibri" pitchFamily="34" charset="0"/>
                <a:hlinkClick r:id="rId4"/>
              </a:rPr>
              <a:t>turavak</a:t>
            </a:r>
            <a:r>
              <a:rPr lang="tr-TR" altLang="tr-TR" b="1" dirty="0" smtClean="0">
                <a:solidFill>
                  <a:srgbClr val="2D2D8A"/>
                </a:solidFill>
                <a:latin typeface="Calibri" pitchFamily="34" charset="0"/>
                <a:ea typeface="Calibri" pitchFamily="34" charset="0"/>
                <a:hlinkClick r:id="rId4"/>
              </a:rPr>
              <a:t>.org.tr</a:t>
            </a:r>
            <a:r>
              <a:rPr lang="tr-TR" altLang="tr-TR" b="1" dirty="0" smtClean="0">
                <a:solidFill>
                  <a:srgbClr val="2D2D8A"/>
                </a:solidFill>
                <a:latin typeface="Calibri" pitchFamily="34" charset="0"/>
                <a:ea typeface="Calibri" pitchFamily="34" charset="0"/>
              </a:rPr>
              <a:t>   </a:t>
            </a:r>
            <a:r>
              <a:rPr lang="tr-TR" altLang="tr-TR" b="1" dirty="0" smtClean="0">
                <a:solidFill>
                  <a:srgbClr val="2D2D8A"/>
                </a:solidFill>
                <a:latin typeface="Calibri" pitchFamily="34" charset="0"/>
                <a:ea typeface="Calibri" pitchFamily="34" charset="0"/>
                <a:hlinkClick r:id="rId5"/>
              </a:rPr>
              <a:t>ilknur.cakici@turavak.org.tr</a:t>
            </a:r>
            <a:endParaRPr lang="tr-TR" altLang="tr-TR" b="1" dirty="0" smtClean="0">
              <a:solidFill>
                <a:srgbClr val="2D2D8A"/>
              </a:solidFill>
              <a:latin typeface="Calibri" pitchFamily="34" charset="0"/>
              <a:ea typeface="Calibri" pitchFamily="34" charset="0"/>
            </a:endParaRPr>
          </a:p>
          <a:p>
            <a:pPr algn="ctr"/>
            <a:r>
              <a:rPr lang="tr-TR" altLang="tr-TR" b="1" dirty="0" smtClean="0">
                <a:solidFill>
                  <a:srgbClr val="2D2D8A"/>
                </a:solidFill>
                <a:latin typeface="Calibri" pitchFamily="34" charset="0"/>
                <a:ea typeface="Calibri" pitchFamily="34" charset="0"/>
                <a:hlinkClick r:id="rId6"/>
              </a:rPr>
              <a:t>www.turavaksigorta.com</a:t>
            </a:r>
            <a:endParaRPr lang="tr-TR" altLang="tr-TR" b="1" dirty="0">
              <a:solidFill>
                <a:srgbClr val="2D2D8A"/>
              </a:solidFill>
              <a:latin typeface="Calibri" pitchFamily="34" charset="0"/>
              <a:ea typeface="Calibri" pitchFamily="34" charset="0"/>
            </a:endParaRPr>
          </a:p>
        </p:txBody>
      </p:sp>
      <p:pic>
        <p:nvPicPr>
          <p:cNvPr id="15" name="4 Resim" descr="vakif logo"/>
          <p:cNvPicPr>
            <a:picLocks noChangeAspect="1" noChangeArrowheads="1"/>
          </p:cNvPicPr>
          <p:nvPr/>
        </p:nvPicPr>
        <p:blipFill>
          <a:blip r:embed="rId7" cstate="print"/>
          <a:srcRect/>
          <a:stretch>
            <a:fillRect/>
          </a:stretch>
        </p:blipFill>
        <p:spPr bwMode="auto">
          <a:xfrm>
            <a:off x="3657601" y="8026400"/>
            <a:ext cx="770466" cy="508000"/>
          </a:xfrm>
          <a:prstGeom prst="rect">
            <a:avLst/>
          </a:prstGeom>
          <a:noFill/>
          <a:ln w="9525">
            <a:noFill/>
            <a:miter lim="800000"/>
            <a:headEnd/>
            <a:tailEnd/>
          </a:ln>
        </p:spPr>
      </p:pic>
      <p:sp>
        <p:nvSpPr>
          <p:cNvPr id="20" name="19 Dikdörtgen"/>
          <p:cNvSpPr/>
          <p:nvPr/>
        </p:nvSpPr>
        <p:spPr>
          <a:xfrm>
            <a:off x="4334935" y="8026400"/>
            <a:ext cx="8364843" cy="423558"/>
          </a:xfrm>
          <a:prstGeom prst="rect">
            <a:avLst/>
          </a:prstGeom>
        </p:spPr>
        <p:txBody>
          <a:bodyPr wrap="square" lIns="145143" tIns="72571" rIns="145143" bIns="72571">
            <a:spAutoFit/>
          </a:bodyPr>
          <a:lstStyle/>
          <a:p>
            <a:pPr eaLnBrk="1" hangingPunct="1"/>
            <a:r>
              <a:rPr lang="tr-TR" dirty="0" smtClean="0"/>
              <a:t>Türkiye Avukatları Vakfı Kuruluşudur.</a:t>
            </a:r>
            <a:endParaRPr lang="tr-TR" dirty="0"/>
          </a:p>
        </p:txBody>
      </p:sp>
    </p:spTree>
    <p:extLst>
      <p:ext uri="{BB962C8B-B14F-4D97-AF65-F5344CB8AC3E}">
        <p14:creationId xmlns:p14="http://schemas.microsoft.com/office/powerpoint/2010/main" val="3119552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0"/>
            <a:ext cx="16281400" cy="1347646"/>
          </a:xfrm>
          <a:prstGeom prst="rect">
            <a:avLst/>
          </a:prstGeom>
          <a:solidFill>
            <a:srgbClr val="1014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Arial" panose="020B0604020202020204" pitchFamily="34" charset="0"/>
              <a:cs typeface="Arial" panose="020B0604020202020204" pitchFamily="34" charset="0"/>
            </a:endParaRPr>
          </a:p>
        </p:txBody>
      </p:sp>
      <p:sp>
        <p:nvSpPr>
          <p:cNvPr id="9" name="object 17">
            <a:extLst>
              <a:ext uri="{FF2B5EF4-FFF2-40B4-BE49-F238E27FC236}">
                <a16:creationId xmlns:a16="http://schemas.microsoft.com/office/drawing/2014/main" xmlns="" id="{B2163361-B210-3449-AD5A-5159371A90C4}"/>
              </a:ext>
            </a:extLst>
          </p:cNvPr>
          <p:cNvSpPr/>
          <p:nvPr/>
        </p:nvSpPr>
        <p:spPr>
          <a:xfrm>
            <a:off x="508000" y="8786673"/>
            <a:ext cx="15240000" cy="52527"/>
          </a:xfrm>
          <a:custGeom>
            <a:avLst/>
            <a:gdLst/>
            <a:ahLst/>
            <a:cxnLst/>
            <a:rect l="l" t="t" r="r" b="b"/>
            <a:pathLst>
              <a:path w="11603990">
                <a:moveTo>
                  <a:pt x="11603888" y="0"/>
                </a:moveTo>
                <a:lnTo>
                  <a:pt x="0" y="0"/>
                </a:lnTo>
              </a:path>
            </a:pathLst>
          </a:custGeom>
          <a:ln w="25374">
            <a:solidFill>
              <a:srgbClr val="C38A5F"/>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0" name="object 18">
            <a:extLst>
              <a:ext uri="{FF2B5EF4-FFF2-40B4-BE49-F238E27FC236}">
                <a16:creationId xmlns:a16="http://schemas.microsoft.com/office/drawing/2014/main" xmlns="" id="{AAF80397-08B6-9145-89A2-D196CBB39DC7}"/>
              </a:ext>
            </a:extLst>
          </p:cNvPr>
          <p:cNvSpPr txBox="1"/>
          <p:nvPr/>
        </p:nvSpPr>
        <p:spPr>
          <a:xfrm>
            <a:off x="508000" y="223620"/>
            <a:ext cx="13563600" cy="843180"/>
          </a:xfrm>
          <a:prstGeom prst="rect">
            <a:avLst/>
          </a:prstGeom>
        </p:spPr>
        <p:txBody>
          <a:bodyPr vert="horz" wrap="square" lIns="0" tIns="12065" rIns="0" bIns="0" rtlCol="0">
            <a:spAutoFit/>
          </a:bodyPr>
          <a:lstStyle/>
          <a:p>
            <a:pPr marL="12700">
              <a:lnSpc>
                <a:spcPct val="100000"/>
              </a:lnSpc>
              <a:spcBef>
                <a:spcPts val="95"/>
              </a:spcBef>
            </a:pPr>
            <a:r>
              <a:rPr lang="tr-TR" sz="5400" spc="-10" dirty="0">
                <a:solidFill>
                  <a:srgbClr val="C38A5F"/>
                </a:solidFill>
                <a:latin typeface="Arial" panose="020B0604020202020204" pitchFamily="34" charset="0"/>
                <a:cs typeface="Arial" panose="020B0604020202020204" pitchFamily="34" charset="0"/>
              </a:rPr>
              <a:t>Avukat Mesleki Sorumluluk Sigortası</a:t>
            </a:r>
            <a:endParaRPr lang="tr-TR" sz="5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09800" y="102848"/>
            <a:ext cx="1273904" cy="1171561"/>
          </a:xfrm>
          <a:prstGeom prst="rect">
            <a:avLst/>
          </a:prstGeom>
        </p:spPr>
      </p:pic>
      <p:sp>
        <p:nvSpPr>
          <p:cNvPr id="26" name="object 10">
            <a:extLst>
              <a:ext uri="{FF2B5EF4-FFF2-40B4-BE49-F238E27FC236}">
                <a16:creationId xmlns:a16="http://schemas.microsoft.com/office/drawing/2014/main" xmlns="" id="{3BC0FEC4-C3F0-C047-A954-DE99D9793B47}"/>
              </a:ext>
            </a:extLst>
          </p:cNvPr>
          <p:cNvSpPr txBox="1"/>
          <p:nvPr/>
        </p:nvSpPr>
        <p:spPr>
          <a:xfrm>
            <a:off x="660400" y="2438400"/>
            <a:ext cx="13558356" cy="5359801"/>
          </a:xfrm>
          <a:prstGeom prst="rect">
            <a:avLst/>
          </a:prstGeom>
        </p:spPr>
        <p:txBody>
          <a:bodyPr vert="horz" wrap="square" lIns="0" tIns="37465" rIns="0" bIns="0" rtlCol="0">
            <a:spAutoFit/>
          </a:bodyPr>
          <a:lstStyle/>
          <a:p>
            <a:endParaRPr lang="tr-TR" altLang="tr-TR"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sz="21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7"/>
          </p:nvPr>
        </p:nvSpPr>
        <p:spPr>
          <a:xfrm>
            <a:off x="-1549400" y="8762719"/>
            <a:ext cx="3738880" cy="276999"/>
          </a:xfrm>
        </p:spPr>
        <p:txBody>
          <a:bodyPr/>
          <a:lstStyle/>
          <a:p>
            <a:pPr algn="ctr"/>
            <a:fld id="{B6F15528-21DE-4FAA-801E-634DDDAF4B2B}" type="slidenum">
              <a:rPr lang="tr-TR" smtClean="0"/>
              <a:pPr algn="ctr"/>
              <a:t>10</a:t>
            </a:fld>
            <a:endParaRPr lang="tr-TR" dirty="0"/>
          </a:p>
        </p:txBody>
      </p:sp>
      <p:pic>
        <p:nvPicPr>
          <p:cNvPr id="11"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1879600" y="1870468"/>
            <a:ext cx="11999238" cy="6511532"/>
          </a:xfrm>
          <a:prstGeom prst="rect">
            <a:avLst/>
          </a:prstGeom>
          <a:noFill/>
          <a:ln/>
        </p:spPr>
      </p:pic>
    </p:spTree>
    <p:extLst>
      <p:ext uri="{BB962C8B-B14F-4D97-AF65-F5344CB8AC3E}">
        <p14:creationId xmlns:p14="http://schemas.microsoft.com/office/powerpoint/2010/main" val="2159825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xmlns="" id="{D2463EAE-D874-274A-A249-6D30E897D2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6256000" cy="9144000"/>
          </a:xfrm>
          <a:prstGeom prst="rect">
            <a:avLst/>
          </a:prstGeom>
        </p:spPr>
      </p:pic>
      <p:sp>
        <p:nvSpPr>
          <p:cNvPr id="23" name="object 11">
            <a:extLst>
              <a:ext uri="{FF2B5EF4-FFF2-40B4-BE49-F238E27FC236}">
                <a16:creationId xmlns:a16="http://schemas.microsoft.com/office/drawing/2014/main" xmlns="" id="{A38A09E1-54D8-EF47-B07F-C412D60C9824}"/>
              </a:ext>
            </a:extLst>
          </p:cNvPr>
          <p:cNvSpPr/>
          <p:nvPr/>
        </p:nvSpPr>
        <p:spPr>
          <a:xfrm>
            <a:off x="6350" y="8260081"/>
            <a:ext cx="16249650" cy="45719"/>
          </a:xfrm>
          <a:custGeom>
            <a:avLst/>
            <a:gdLst/>
            <a:ahLst/>
            <a:cxnLst/>
            <a:rect l="l" t="t" r="r" b="b"/>
            <a:pathLst>
              <a:path w="6861175">
                <a:moveTo>
                  <a:pt x="0" y="0"/>
                </a:moveTo>
                <a:lnTo>
                  <a:pt x="6860971" y="0"/>
                </a:lnTo>
              </a:path>
            </a:pathLst>
          </a:custGeom>
          <a:ln w="20472">
            <a:solidFill>
              <a:srgbClr val="C38A5E"/>
            </a:solidFill>
          </a:ln>
        </p:spPr>
        <p:txBody>
          <a:bodyPr wrap="square" lIns="0" tIns="0" rIns="0" bIns="0" rtlCol="0"/>
          <a:lstStyle/>
          <a:p>
            <a:endParaRPr dirty="0"/>
          </a:p>
        </p:txBody>
      </p:sp>
      <p:sp>
        <p:nvSpPr>
          <p:cNvPr id="24" name="object 13">
            <a:extLst>
              <a:ext uri="{FF2B5EF4-FFF2-40B4-BE49-F238E27FC236}">
                <a16:creationId xmlns:a16="http://schemas.microsoft.com/office/drawing/2014/main" xmlns="" id="{4B1E6FC0-B3BD-5141-B863-F7D098DA6D69}"/>
              </a:ext>
            </a:extLst>
          </p:cNvPr>
          <p:cNvSpPr txBox="1">
            <a:spLocks/>
          </p:cNvSpPr>
          <p:nvPr/>
        </p:nvSpPr>
        <p:spPr>
          <a:xfrm>
            <a:off x="4772025" y="3581400"/>
            <a:ext cx="6861175" cy="1409359"/>
          </a:xfrm>
          <a:prstGeom prst="rect">
            <a:avLst/>
          </a:prstGeom>
        </p:spPr>
        <p:txBody>
          <a:bodyPr vert="horz" wrap="square" lIns="0" tIns="227329" rIns="0" bIns="0" rtlCol="0">
            <a:spAutoFit/>
          </a:bodyPr>
          <a:lstStyle>
            <a:lvl1pPr>
              <a:defRPr sz="9000" b="1" i="0" u="heavy">
                <a:solidFill>
                  <a:srgbClr val="121453"/>
                </a:solidFill>
                <a:latin typeface="Didot"/>
                <a:ea typeface="+mj-ea"/>
                <a:cs typeface="Didot"/>
              </a:defRPr>
            </a:lvl1pPr>
          </a:lstStyle>
          <a:p>
            <a:pPr marL="12700" marR="5080" algn="ctr">
              <a:lnSpc>
                <a:spcPts val="9170"/>
              </a:lnSpc>
              <a:spcBef>
                <a:spcPts val="1789"/>
              </a:spcBef>
            </a:pPr>
            <a:r>
              <a:rPr lang="en-ZA" sz="8000" u="none" kern="0" spc="10" dirty="0" err="1" smtClean="0">
                <a:solidFill>
                  <a:srgbClr val="C38A5E"/>
                </a:solidFill>
                <a:latin typeface="Arial" panose="020B0604020202020204" pitchFamily="34" charset="0"/>
                <a:cs typeface="Arial" panose="020B0604020202020204" pitchFamily="34" charset="0"/>
              </a:rPr>
              <a:t>Teşekkürler</a:t>
            </a:r>
            <a:r>
              <a:rPr lang="en-ZA" sz="8000" u="none" kern="0" spc="10" dirty="0" smtClean="0">
                <a:solidFill>
                  <a:srgbClr val="C38A5E"/>
                </a:solidFill>
                <a:latin typeface="Arial" panose="020B0604020202020204" pitchFamily="34" charset="0"/>
                <a:cs typeface="Arial" panose="020B0604020202020204" pitchFamily="34" charset="0"/>
              </a:rPr>
              <a:t> </a:t>
            </a:r>
            <a:endParaRPr lang="en-ZA" sz="8000" u="none" kern="0" spc="10" dirty="0">
              <a:solidFill>
                <a:srgbClr val="C38A5E"/>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61853" y="228600"/>
            <a:ext cx="3231405" cy="2971800"/>
          </a:xfrm>
          <a:prstGeom prst="rect">
            <a:avLst/>
          </a:prstGeom>
        </p:spPr>
      </p:pic>
      <p:sp>
        <p:nvSpPr>
          <p:cNvPr id="3" name="Rectangle 2"/>
          <p:cNvSpPr/>
          <p:nvPr/>
        </p:nvSpPr>
        <p:spPr>
          <a:xfrm>
            <a:off x="6350" y="8306053"/>
            <a:ext cx="16122650" cy="761747"/>
          </a:xfrm>
          <a:prstGeom prst="rect">
            <a:avLst/>
          </a:prstGeom>
        </p:spPr>
        <p:txBody>
          <a:bodyPr wrap="square">
            <a:spAutoFit/>
          </a:bodyPr>
          <a:lstStyle/>
          <a:p>
            <a:pPr algn="just"/>
            <a:r>
              <a:rPr lang="tr-TR" sz="1400" dirty="0">
                <a:solidFill>
                  <a:schemeClr val="bg1"/>
                </a:solidFill>
                <a:latin typeface="Arial" panose="020B0604020202020204" pitchFamily="34" charset="0"/>
                <a:cs typeface="Arial" panose="020B0604020202020204" pitchFamily="34" charset="0"/>
              </a:rPr>
              <a:t>GULF SİGORTA A.Ş. (“GULF SİGORTA”) tarafından hazırlanan işbu belge gizli, ticari ve finansal bilgiler ile ticari sırlar içermekte olup söz konusu belgenin ifşası GULF </a:t>
            </a:r>
            <a:r>
              <a:rPr lang="tr-TR" sz="1400" dirty="0" err="1">
                <a:solidFill>
                  <a:schemeClr val="bg1"/>
                </a:solidFill>
                <a:latin typeface="Arial" panose="020B0604020202020204" pitchFamily="34" charset="0"/>
                <a:cs typeface="Arial" panose="020B0604020202020204" pitchFamily="34" charset="0"/>
              </a:rPr>
              <a:t>SİGORTA’nın</a:t>
            </a:r>
            <a:r>
              <a:rPr lang="tr-TR" sz="1400" dirty="0">
                <a:solidFill>
                  <a:schemeClr val="bg1"/>
                </a:solidFill>
                <a:latin typeface="Arial" panose="020B0604020202020204" pitchFamily="34" charset="0"/>
                <a:cs typeface="Arial" panose="020B0604020202020204" pitchFamily="34" charset="0"/>
              </a:rPr>
              <a:t> menfaatine zarar verebilecektir. Yasal mevzuat kapsamında yürürlükteki tüm gizlilik kuralları uyarınca işbu belgede yer alan bilgilerin gizli bilgiler olarak addedilmesini talep ederiz. İşbu belgede yer alan herhangi bir bilginin GULF </a:t>
            </a:r>
            <a:r>
              <a:rPr lang="tr-TR" sz="1400" dirty="0" err="1">
                <a:solidFill>
                  <a:schemeClr val="bg1"/>
                </a:solidFill>
                <a:latin typeface="Arial" panose="020B0604020202020204" pitchFamily="34" charset="0"/>
                <a:cs typeface="Arial" panose="020B0604020202020204" pitchFamily="34" charset="0"/>
              </a:rPr>
              <a:t>SİGORTA’nın</a:t>
            </a:r>
            <a:r>
              <a:rPr lang="tr-TR" sz="1400" dirty="0">
                <a:solidFill>
                  <a:schemeClr val="bg1"/>
                </a:solidFill>
                <a:latin typeface="Arial" panose="020B0604020202020204" pitchFamily="34" charset="0"/>
                <a:cs typeface="Arial" panose="020B0604020202020204" pitchFamily="34" charset="0"/>
              </a:rPr>
              <a:t> izni olmaksızın ifşa edilmesi halinde GULF SİGORTA her türlü önlemi almak ve ilgililer hakkında yasal işlem başlatmak hakkına sahiptir.</a:t>
            </a:r>
          </a:p>
        </p:txBody>
      </p:sp>
    </p:spTree>
    <p:extLst>
      <p:ext uri="{BB962C8B-B14F-4D97-AF65-F5344CB8AC3E}">
        <p14:creationId xmlns:p14="http://schemas.microsoft.com/office/powerpoint/2010/main" val="3452081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0"/>
            <a:ext cx="16281400" cy="1347646"/>
          </a:xfrm>
          <a:prstGeom prst="rect">
            <a:avLst/>
          </a:prstGeom>
          <a:solidFill>
            <a:srgbClr val="1014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Arial" panose="020B0604020202020204" pitchFamily="34" charset="0"/>
              <a:cs typeface="Arial" panose="020B0604020202020204" pitchFamily="34" charset="0"/>
            </a:endParaRPr>
          </a:p>
        </p:txBody>
      </p:sp>
      <p:sp>
        <p:nvSpPr>
          <p:cNvPr id="9" name="object 17">
            <a:extLst>
              <a:ext uri="{FF2B5EF4-FFF2-40B4-BE49-F238E27FC236}">
                <a16:creationId xmlns:a16="http://schemas.microsoft.com/office/drawing/2014/main" xmlns="" id="{B2163361-B210-3449-AD5A-5159371A90C4}"/>
              </a:ext>
            </a:extLst>
          </p:cNvPr>
          <p:cNvSpPr/>
          <p:nvPr/>
        </p:nvSpPr>
        <p:spPr>
          <a:xfrm>
            <a:off x="508000" y="8786673"/>
            <a:ext cx="15240000" cy="52527"/>
          </a:xfrm>
          <a:custGeom>
            <a:avLst/>
            <a:gdLst/>
            <a:ahLst/>
            <a:cxnLst/>
            <a:rect l="l" t="t" r="r" b="b"/>
            <a:pathLst>
              <a:path w="11603990">
                <a:moveTo>
                  <a:pt x="11603888" y="0"/>
                </a:moveTo>
                <a:lnTo>
                  <a:pt x="0" y="0"/>
                </a:lnTo>
              </a:path>
            </a:pathLst>
          </a:custGeom>
          <a:ln w="25374">
            <a:solidFill>
              <a:srgbClr val="C38A5F"/>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0" name="object 18">
            <a:extLst>
              <a:ext uri="{FF2B5EF4-FFF2-40B4-BE49-F238E27FC236}">
                <a16:creationId xmlns:a16="http://schemas.microsoft.com/office/drawing/2014/main" xmlns="" id="{AAF80397-08B6-9145-89A2-D196CBB39DC7}"/>
              </a:ext>
            </a:extLst>
          </p:cNvPr>
          <p:cNvSpPr txBox="1"/>
          <p:nvPr/>
        </p:nvSpPr>
        <p:spPr>
          <a:xfrm>
            <a:off x="508000" y="223620"/>
            <a:ext cx="13563600" cy="843180"/>
          </a:xfrm>
          <a:prstGeom prst="rect">
            <a:avLst/>
          </a:prstGeom>
        </p:spPr>
        <p:txBody>
          <a:bodyPr vert="horz" wrap="square" lIns="0" tIns="12065" rIns="0" bIns="0" rtlCol="0">
            <a:spAutoFit/>
          </a:bodyPr>
          <a:lstStyle/>
          <a:p>
            <a:pPr marL="12700">
              <a:lnSpc>
                <a:spcPct val="100000"/>
              </a:lnSpc>
              <a:spcBef>
                <a:spcPts val="95"/>
              </a:spcBef>
            </a:pPr>
            <a:r>
              <a:rPr lang="tr-TR" sz="5400" spc="-10" dirty="0">
                <a:solidFill>
                  <a:srgbClr val="C38A5F"/>
                </a:solidFill>
                <a:latin typeface="Arial" panose="020B0604020202020204" pitchFamily="34" charset="0"/>
                <a:cs typeface="Arial" panose="020B0604020202020204" pitchFamily="34" charset="0"/>
              </a:rPr>
              <a:t>Avukat Mesleki Sorumluluk Sigortası</a:t>
            </a:r>
            <a:endParaRPr lang="tr-TR" sz="5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09800" y="102848"/>
            <a:ext cx="1273904" cy="1171561"/>
          </a:xfrm>
          <a:prstGeom prst="rect">
            <a:avLst/>
          </a:prstGeom>
        </p:spPr>
      </p:pic>
      <p:sp>
        <p:nvSpPr>
          <p:cNvPr id="26" name="object 10">
            <a:extLst>
              <a:ext uri="{FF2B5EF4-FFF2-40B4-BE49-F238E27FC236}">
                <a16:creationId xmlns:a16="http://schemas.microsoft.com/office/drawing/2014/main" xmlns="" id="{3BC0FEC4-C3F0-C047-A954-DE99D9793B47}"/>
              </a:ext>
            </a:extLst>
          </p:cNvPr>
          <p:cNvSpPr txBox="1"/>
          <p:nvPr/>
        </p:nvSpPr>
        <p:spPr>
          <a:xfrm>
            <a:off x="660400" y="2438400"/>
            <a:ext cx="13558356" cy="5359801"/>
          </a:xfrm>
          <a:prstGeom prst="rect">
            <a:avLst/>
          </a:prstGeom>
        </p:spPr>
        <p:txBody>
          <a:bodyPr vert="horz" wrap="square" lIns="0" tIns="37465" rIns="0" bIns="0" rtlCol="0">
            <a:spAutoFit/>
          </a:bodyPr>
          <a:lstStyle/>
          <a:p>
            <a:endParaRPr lang="tr-TR" altLang="tr-TR"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sz="21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7"/>
          </p:nvPr>
        </p:nvSpPr>
        <p:spPr>
          <a:xfrm>
            <a:off x="-1549400" y="8762719"/>
            <a:ext cx="3738880" cy="276999"/>
          </a:xfrm>
        </p:spPr>
        <p:txBody>
          <a:bodyPr/>
          <a:lstStyle/>
          <a:p>
            <a:pPr algn="ctr"/>
            <a:fld id="{B6F15528-21DE-4FAA-801E-634DDDAF4B2B}" type="slidenum">
              <a:rPr lang="tr-TR" smtClean="0"/>
              <a:pPr algn="ctr"/>
              <a:t>2</a:t>
            </a:fld>
            <a:endParaRPr lang="tr-TR" dirty="0"/>
          </a:p>
        </p:txBody>
      </p:sp>
      <p:sp>
        <p:nvSpPr>
          <p:cNvPr id="6" name="Rectangle 5"/>
          <p:cNvSpPr/>
          <p:nvPr/>
        </p:nvSpPr>
        <p:spPr>
          <a:xfrm>
            <a:off x="812800" y="1722819"/>
            <a:ext cx="9129679" cy="715581"/>
          </a:xfrm>
          <a:prstGeom prst="rect">
            <a:avLst/>
          </a:prstGeom>
        </p:spPr>
        <p:txBody>
          <a:bodyPr wrap="none">
            <a:spAutoFit/>
          </a:bodyPr>
          <a:lstStyle/>
          <a:p>
            <a:pPr>
              <a:lnSpc>
                <a:spcPct val="90000"/>
              </a:lnSpc>
            </a:pPr>
            <a:r>
              <a:rPr lang="tr-TR" altLang="tr-TR" sz="4500" b="1" dirty="0" smtClean="0">
                <a:solidFill>
                  <a:srgbClr val="121453"/>
                </a:solidFill>
                <a:latin typeface="Arial" panose="020B0604020202020204" pitchFamily="34" charset="0"/>
                <a:cs typeface="Arial" panose="020B0604020202020204" pitchFamily="34" charset="0"/>
              </a:rPr>
              <a:t>KAMPANYA TARİFE </a:t>
            </a:r>
            <a:r>
              <a:rPr lang="tr-TR" altLang="tr-TR" sz="4500" b="1" dirty="0">
                <a:solidFill>
                  <a:srgbClr val="121453"/>
                </a:solidFill>
                <a:latin typeface="Arial" panose="020B0604020202020204" pitchFamily="34" charset="0"/>
                <a:cs typeface="Arial" panose="020B0604020202020204" pitchFamily="34" charset="0"/>
              </a:rPr>
              <a:t>KOŞULLARI</a:t>
            </a:r>
          </a:p>
        </p:txBody>
      </p:sp>
      <p:graphicFrame>
        <p:nvGraphicFramePr>
          <p:cNvPr id="7" name="Tablo 6"/>
          <p:cNvGraphicFramePr>
            <a:graphicFrameLocks noGrp="1"/>
          </p:cNvGraphicFramePr>
          <p:nvPr>
            <p:extLst>
              <p:ext uri="{D42A27DB-BD31-4B8C-83A1-F6EECF244321}">
                <p14:modId xmlns:p14="http://schemas.microsoft.com/office/powerpoint/2010/main" val="2068529028"/>
              </p:ext>
            </p:extLst>
          </p:nvPr>
        </p:nvGraphicFramePr>
        <p:xfrm>
          <a:off x="1346200" y="2590800"/>
          <a:ext cx="8004629" cy="4080510"/>
        </p:xfrm>
        <a:graphic>
          <a:graphicData uri="http://schemas.openxmlformats.org/drawingml/2006/table">
            <a:tbl>
              <a:tblPr>
                <a:tableStyleId>{5C22544A-7EE6-4342-B048-85BDC9FD1C3A}</a:tableStyleId>
              </a:tblPr>
              <a:tblGrid>
                <a:gridCol w="1565309"/>
                <a:gridCol w="1638683"/>
                <a:gridCol w="2091155"/>
                <a:gridCol w="2709482"/>
              </a:tblGrid>
              <a:tr h="381000">
                <a:tc>
                  <a:txBody>
                    <a:bodyPr/>
                    <a:lstStyle/>
                    <a:p>
                      <a:pPr algn="ctr" fontAlgn="ctr"/>
                      <a:r>
                        <a:rPr lang="tr-TR" sz="1200" b="1" u="none" strike="noStrike" dirty="0">
                          <a:solidFill>
                            <a:schemeClr val="tx1"/>
                          </a:solidFill>
                          <a:effectLst/>
                        </a:rPr>
                        <a:t>TEMİNAT LİMİTİ (TL)</a:t>
                      </a:r>
                      <a:endParaRPr lang="tr-TR" sz="1200" b="1" i="0" u="none" strike="noStrike" dirty="0">
                        <a:solidFill>
                          <a:schemeClr val="tx1"/>
                        </a:solidFill>
                        <a:effectLst/>
                        <a:latin typeface="Calibri"/>
                      </a:endParaRPr>
                    </a:p>
                  </a:txBody>
                  <a:tcPr marL="9525" marR="9525" marT="9525" marB="0" anchor="ctr"/>
                </a:tc>
                <a:tc>
                  <a:txBody>
                    <a:bodyPr/>
                    <a:lstStyle/>
                    <a:p>
                      <a:pPr algn="ctr" fontAlgn="ctr"/>
                      <a:r>
                        <a:rPr lang="tr-TR" sz="1200" b="1" u="none" strike="noStrike" dirty="0">
                          <a:solidFill>
                            <a:schemeClr val="tx1"/>
                          </a:solidFill>
                          <a:effectLst/>
                        </a:rPr>
                        <a:t>BRÜT PRİM (TL)</a:t>
                      </a:r>
                      <a:endParaRPr lang="tr-TR" sz="1200" b="1" i="0" u="none" strike="noStrike" dirty="0">
                        <a:solidFill>
                          <a:schemeClr val="tx1"/>
                        </a:solidFill>
                        <a:effectLst/>
                        <a:latin typeface="Calibri"/>
                      </a:endParaRPr>
                    </a:p>
                  </a:txBody>
                  <a:tcPr marL="9525" marR="9525" marT="9525" marB="0" anchor="ctr"/>
                </a:tc>
                <a:tc>
                  <a:txBody>
                    <a:bodyPr/>
                    <a:lstStyle/>
                    <a:p>
                      <a:pPr algn="ctr" fontAlgn="ctr"/>
                      <a:r>
                        <a:rPr lang="tr-TR" sz="1200" b="1" u="none" strike="noStrike" dirty="0">
                          <a:solidFill>
                            <a:schemeClr val="tx1"/>
                          </a:solidFill>
                          <a:effectLst/>
                        </a:rPr>
                        <a:t>MUAFİYET TUTARI</a:t>
                      </a:r>
                      <a:endParaRPr lang="tr-TR" sz="1200" b="1" i="0" u="none" strike="noStrike" dirty="0">
                        <a:solidFill>
                          <a:schemeClr val="tx1"/>
                        </a:solidFill>
                        <a:effectLst/>
                        <a:latin typeface="Calibri"/>
                      </a:endParaRPr>
                    </a:p>
                  </a:txBody>
                  <a:tcPr marL="9525" marR="9525" marT="9525" marB="0" anchor="ctr"/>
                </a:tc>
                <a:tc>
                  <a:txBody>
                    <a:bodyPr/>
                    <a:lstStyle/>
                    <a:p>
                      <a:pPr algn="ctr" fontAlgn="ctr"/>
                      <a:r>
                        <a:rPr lang="tr-TR" sz="1200" b="1" u="none" strike="noStrike" dirty="0">
                          <a:solidFill>
                            <a:schemeClr val="tx1"/>
                          </a:solidFill>
                          <a:effectLst/>
                        </a:rPr>
                        <a:t>GERİYE YÜRÜRLÜLÜK TARİHİ </a:t>
                      </a:r>
                      <a:endParaRPr lang="tr-TR" sz="1200" b="1" i="0" u="none" strike="noStrike" dirty="0">
                        <a:solidFill>
                          <a:schemeClr val="tx1"/>
                        </a:solidFill>
                        <a:effectLst/>
                        <a:latin typeface="Calibri"/>
                      </a:endParaRPr>
                    </a:p>
                  </a:txBody>
                  <a:tcPr marL="9525" marR="9525" marT="9525" marB="0" anchor="ctr"/>
                </a:tc>
              </a:tr>
              <a:tr h="255270">
                <a:tc>
                  <a:txBody>
                    <a:bodyPr/>
                    <a:lstStyle/>
                    <a:p>
                      <a:pPr algn="ctr" fontAlgn="ctr"/>
                      <a:r>
                        <a:rPr lang="tr-TR" sz="1200" b="1" u="none" strike="noStrike" dirty="0">
                          <a:effectLst/>
                        </a:rPr>
                        <a:t>50.000</a:t>
                      </a:r>
                      <a:endParaRPr lang="tr-TR" sz="1200" b="1" i="0" u="none" strike="noStrike" dirty="0">
                        <a:solidFill>
                          <a:srgbClr val="000000"/>
                        </a:solidFill>
                        <a:effectLst/>
                        <a:latin typeface="Calibri"/>
                      </a:endParaRPr>
                    </a:p>
                  </a:txBody>
                  <a:tcPr marL="9525" marR="9525" marT="9525" marB="0" anchor="ctr"/>
                </a:tc>
                <a:tc>
                  <a:txBody>
                    <a:bodyPr/>
                    <a:lstStyle/>
                    <a:p>
                      <a:pPr algn="ctr" fontAlgn="b"/>
                      <a:r>
                        <a:rPr lang="tr-TR" sz="1200" b="1" u="none" strike="noStrike">
                          <a:effectLst/>
                        </a:rPr>
                        <a:t>576,00</a:t>
                      </a:r>
                      <a:endParaRPr lang="tr-TR" sz="1200" b="1" i="0" u="none" strike="noStrike">
                        <a:solidFill>
                          <a:srgbClr val="000000"/>
                        </a:solidFill>
                        <a:effectLst/>
                        <a:latin typeface="Calibri"/>
                      </a:endParaRPr>
                    </a:p>
                  </a:txBody>
                  <a:tcPr marL="9525" marR="9525" marT="9525" marB="0" anchor="b"/>
                </a:tc>
                <a:tc>
                  <a:txBody>
                    <a:bodyPr/>
                    <a:lstStyle/>
                    <a:p>
                      <a:pPr algn="l" fontAlgn="ctr"/>
                      <a:r>
                        <a:rPr lang="es-ES" sz="1200" b="1" u="none" strike="noStrike">
                          <a:effectLst/>
                        </a:rPr>
                        <a:t> Hasarın %10’u (Min. 1.000 TL)</a:t>
                      </a:r>
                      <a:endParaRPr lang="es-ES" sz="1200" b="1" i="0" u="none" strike="noStrike">
                        <a:solidFill>
                          <a:srgbClr val="000000"/>
                        </a:solidFill>
                        <a:effectLst/>
                        <a:latin typeface="Calibri"/>
                      </a:endParaRPr>
                    </a:p>
                  </a:txBody>
                  <a:tcPr marL="9525" marR="9525" marT="9525" marB="0" anchor="ctr"/>
                </a:tc>
                <a:tc>
                  <a:txBody>
                    <a:bodyPr/>
                    <a:lstStyle/>
                    <a:p>
                      <a:pPr algn="ctr" fontAlgn="ctr"/>
                      <a:r>
                        <a:rPr lang="tr-TR" sz="1200" b="1" u="none" strike="noStrike">
                          <a:effectLst/>
                        </a:rPr>
                        <a:t>5 YIL</a:t>
                      </a:r>
                      <a:endParaRPr lang="tr-TR" sz="1200" b="1" i="0" u="none" strike="noStrike">
                        <a:solidFill>
                          <a:srgbClr val="000000"/>
                        </a:solidFill>
                        <a:effectLst/>
                        <a:latin typeface="Calibri"/>
                      </a:endParaRPr>
                    </a:p>
                  </a:txBody>
                  <a:tcPr marL="9525" marR="9525" marT="9525" marB="0" anchor="ctr"/>
                </a:tc>
              </a:tr>
              <a:tr h="255270">
                <a:tc>
                  <a:txBody>
                    <a:bodyPr/>
                    <a:lstStyle/>
                    <a:p>
                      <a:pPr algn="ctr" fontAlgn="ctr"/>
                      <a:r>
                        <a:rPr lang="tr-TR" sz="1200" b="1" u="none" strike="noStrike" dirty="0">
                          <a:effectLst/>
                        </a:rPr>
                        <a:t>100.000</a:t>
                      </a:r>
                      <a:endParaRPr lang="tr-TR" sz="1200" b="1" i="0" u="none" strike="noStrike" dirty="0">
                        <a:solidFill>
                          <a:srgbClr val="000000"/>
                        </a:solidFill>
                        <a:effectLst/>
                        <a:latin typeface="Calibri"/>
                      </a:endParaRPr>
                    </a:p>
                  </a:txBody>
                  <a:tcPr marL="9525" marR="9525" marT="9525" marB="0" anchor="ctr"/>
                </a:tc>
                <a:tc>
                  <a:txBody>
                    <a:bodyPr/>
                    <a:lstStyle/>
                    <a:p>
                      <a:pPr algn="ctr" fontAlgn="b"/>
                      <a:r>
                        <a:rPr lang="tr-TR" sz="1200" b="1" u="none" strike="noStrike" dirty="0">
                          <a:effectLst/>
                        </a:rPr>
                        <a:t>706,00</a:t>
                      </a:r>
                      <a:endParaRPr lang="tr-TR" sz="1200" b="1" i="0" u="none" strike="noStrike" dirty="0">
                        <a:solidFill>
                          <a:srgbClr val="000000"/>
                        </a:solidFill>
                        <a:effectLst/>
                        <a:latin typeface="Calibri"/>
                      </a:endParaRPr>
                    </a:p>
                  </a:txBody>
                  <a:tcPr marL="9525" marR="9525" marT="9525" marB="0" anchor="b"/>
                </a:tc>
                <a:tc>
                  <a:txBody>
                    <a:bodyPr/>
                    <a:lstStyle/>
                    <a:p>
                      <a:pPr algn="l" fontAlgn="ctr"/>
                      <a:r>
                        <a:rPr lang="es-ES" sz="1200" b="1" u="none" strike="noStrike">
                          <a:effectLst/>
                        </a:rPr>
                        <a:t> Hasarın %10’u (Min. 1.000 TL)</a:t>
                      </a:r>
                      <a:endParaRPr lang="es-ES" sz="1200" b="1" i="0" u="none" strike="noStrike">
                        <a:solidFill>
                          <a:srgbClr val="000000"/>
                        </a:solidFill>
                        <a:effectLst/>
                        <a:latin typeface="Calibri"/>
                      </a:endParaRPr>
                    </a:p>
                  </a:txBody>
                  <a:tcPr marL="9525" marR="9525" marT="9525" marB="0" anchor="ctr"/>
                </a:tc>
                <a:tc>
                  <a:txBody>
                    <a:bodyPr/>
                    <a:lstStyle/>
                    <a:p>
                      <a:pPr algn="ctr" fontAlgn="ctr"/>
                      <a:r>
                        <a:rPr lang="tr-TR" sz="1200" b="1" u="none" strike="noStrike">
                          <a:effectLst/>
                        </a:rPr>
                        <a:t>5 YIL</a:t>
                      </a:r>
                      <a:endParaRPr lang="tr-TR" sz="1200" b="1" i="0" u="none" strike="noStrike">
                        <a:solidFill>
                          <a:srgbClr val="000000"/>
                        </a:solidFill>
                        <a:effectLst/>
                        <a:latin typeface="Calibri"/>
                      </a:endParaRPr>
                    </a:p>
                  </a:txBody>
                  <a:tcPr marL="9525" marR="9525" marT="9525" marB="0" anchor="ctr"/>
                </a:tc>
              </a:tr>
              <a:tr h="255270">
                <a:tc>
                  <a:txBody>
                    <a:bodyPr/>
                    <a:lstStyle/>
                    <a:p>
                      <a:pPr algn="ctr" fontAlgn="ctr"/>
                      <a:r>
                        <a:rPr lang="tr-TR" sz="1200" b="1" u="none" strike="noStrike">
                          <a:effectLst/>
                        </a:rPr>
                        <a:t>150.000</a:t>
                      </a:r>
                      <a:endParaRPr lang="tr-TR" sz="1200" b="1" i="0" u="none" strike="noStrike">
                        <a:solidFill>
                          <a:srgbClr val="000000"/>
                        </a:solidFill>
                        <a:effectLst/>
                        <a:latin typeface="Calibri"/>
                      </a:endParaRPr>
                    </a:p>
                  </a:txBody>
                  <a:tcPr marL="9525" marR="9525" marT="9525" marB="0" anchor="ctr"/>
                </a:tc>
                <a:tc>
                  <a:txBody>
                    <a:bodyPr/>
                    <a:lstStyle/>
                    <a:p>
                      <a:pPr algn="ctr" fontAlgn="b"/>
                      <a:r>
                        <a:rPr lang="tr-TR" sz="1200" b="1" u="none" strike="noStrike" dirty="0">
                          <a:effectLst/>
                        </a:rPr>
                        <a:t>895,00</a:t>
                      </a:r>
                      <a:endParaRPr lang="tr-TR" sz="1200" b="1" i="0" u="none" strike="noStrike" dirty="0">
                        <a:solidFill>
                          <a:srgbClr val="000000"/>
                        </a:solidFill>
                        <a:effectLst/>
                        <a:latin typeface="Calibri"/>
                      </a:endParaRPr>
                    </a:p>
                  </a:txBody>
                  <a:tcPr marL="9525" marR="9525" marT="9525" marB="0" anchor="b"/>
                </a:tc>
                <a:tc>
                  <a:txBody>
                    <a:bodyPr/>
                    <a:lstStyle/>
                    <a:p>
                      <a:pPr algn="l" fontAlgn="ctr"/>
                      <a:r>
                        <a:rPr lang="es-ES" sz="1200" b="1" u="none" strike="noStrike">
                          <a:effectLst/>
                        </a:rPr>
                        <a:t> Hasarın %10’u (Min. 1.000 TL)</a:t>
                      </a:r>
                      <a:endParaRPr lang="es-ES" sz="1200" b="1" i="0" u="none" strike="noStrike">
                        <a:solidFill>
                          <a:srgbClr val="000000"/>
                        </a:solidFill>
                        <a:effectLst/>
                        <a:latin typeface="Calibri"/>
                      </a:endParaRPr>
                    </a:p>
                  </a:txBody>
                  <a:tcPr marL="9525" marR="9525" marT="9525" marB="0" anchor="ctr"/>
                </a:tc>
                <a:tc>
                  <a:txBody>
                    <a:bodyPr/>
                    <a:lstStyle/>
                    <a:p>
                      <a:pPr algn="ctr" fontAlgn="ctr"/>
                      <a:r>
                        <a:rPr lang="tr-TR" sz="1200" b="1" u="none" strike="noStrike">
                          <a:effectLst/>
                        </a:rPr>
                        <a:t>5 YIL</a:t>
                      </a:r>
                      <a:endParaRPr lang="tr-TR" sz="1200" b="1" i="0" u="none" strike="noStrike">
                        <a:solidFill>
                          <a:srgbClr val="000000"/>
                        </a:solidFill>
                        <a:effectLst/>
                        <a:latin typeface="Calibri"/>
                      </a:endParaRPr>
                    </a:p>
                  </a:txBody>
                  <a:tcPr marL="9525" marR="9525" marT="9525" marB="0" anchor="ctr"/>
                </a:tc>
              </a:tr>
              <a:tr h="255270">
                <a:tc>
                  <a:txBody>
                    <a:bodyPr/>
                    <a:lstStyle/>
                    <a:p>
                      <a:pPr algn="ctr" fontAlgn="ctr"/>
                      <a:r>
                        <a:rPr lang="tr-TR" sz="1200" b="1" u="none" strike="noStrike">
                          <a:effectLst/>
                        </a:rPr>
                        <a:t>200.000</a:t>
                      </a:r>
                      <a:endParaRPr lang="tr-TR" sz="1200" b="1" i="0" u="none" strike="noStrike">
                        <a:solidFill>
                          <a:srgbClr val="000000"/>
                        </a:solidFill>
                        <a:effectLst/>
                        <a:latin typeface="Calibri"/>
                      </a:endParaRPr>
                    </a:p>
                  </a:txBody>
                  <a:tcPr marL="9525" marR="9525" marT="9525" marB="0" anchor="ctr"/>
                </a:tc>
                <a:tc>
                  <a:txBody>
                    <a:bodyPr/>
                    <a:lstStyle/>
                    <a:p>
                      <a:pPr algn="ctr" fontAlgn="b"/>
                      <a:r>
                        <a:rPr lang="tr-TR" sz="1200" b="1" u="none" strike="noStrike" dirty="0">
                          <a:effectLst/>
                        </a:rPr>
                        <a:t>1080,00</a:t>
                      </a:r>
                      <a:endParaRPr lang="tr-TR" sz="1200" b="1" i="0" u="none" strike="noStrike" dirty="0">
                        <a:solidFill>
                          <a:srgbClr val="000000"/>
                        </a:solidFill>
                        <a:effectLst/>
                        <a:latin typeface="Calibri"/>
                      </a:endParaRPr>
                    </a:p>
                  </a:txBody>
                  <a:tcPr marL="9525" marR="9525" marT="9525" marB="0" anchor="b"/>
                </a:tc>
                <a:tc>
                  <a:txBody>
                    <a:bodyPr/>
                    <a:lstStyle/>
                    <a:p>
                      <a:pPr algn="l" fontAlgn="ctr"/>
                      <a:r>
                        <a:rPr lang="es-ES" sz="1200" b="1" u="none" strike="noStrike" dirty="0">
                          <a:effectLst/>
                        </a:rPr>
                        <a:t> Hasarın %10’u (Min. 1.000 TL)</a:t>
                      </a:r>
                      <a:endParaRPr lang="es-ES" sz="1200" b="1" i="0" u="none" strike="noStrike" dirty="0">
                        <a:solidFill>
                          <a:srgbClr val="000000"/>
                        </a:solidFill>
                        <a:effectLst/>
                        <a:latin typeface="Calibri"/>
                      </a:endParaRPr>
                    </a:p>
                  </a:txBody>
                  <a:tcPr marL="9525" marR="9525" marT="9525" marB="0" anchor="ctr"/>
                </a:tc>
                <a:tc>
                  <a:txBody>
                    <a:bodyPr/>
                    <a:lstStyle/>
                    <a:p>
                      <a:pPr algn="ctr" fontAlgn="ctr"/>
                      <a:r>
                        <a:rPr lang="tr-TR" sz="1200" b="1" u="none" strike="noStrike">
                          <a:effectLst/>
                        </a:rPr>
                        <a:t>5 YIL</a:t>
                      </a:r>
                      <a:endParaRPr lang="tr-TR" sz="1200" b="1" i="0" u="none" strike="noStrike">
                        <a:solidFill>
                          <a:srgbClr val="000000"/>
                        </a:solidFill>
                        <a:effectLst/>
                        <a:latin typeface="Calibri"/>
                      </a:endParaRPr>
                    </a:p>
                  </a:txBody>
                  <a:tcPr marL="9525" marR="9525" marT="9525" marB="0" anchor="ctr"/>
                </a:tc>
              </a:tr>
              <a:tr h="255270">
                <a:tc>
                  <a:txBody>
                    <a:bodyPr/>
                    <a:lstStyle/>
                    <a:p>
                      <a:pPr algn="ctr" fontAlgn="ctr"/>
                      <a:r>
                        <a:rPr lang="tr-TR" sz="1200" b="1" u="none" strike="noStrike">
                          <a:effectLst/>
                        </a:rPr>
                        <a:t>250.000</a:t>
                      </a:r>
                      <a:endParaRPr lang="tr-TR" sz="1200" b="1" i="0" u="none" strike="noStrike">
                        <a:solidFill>
                          <a:srgbClr val="000000"/>
                        </a:solidFill>
                        <a:effectLst/>
                        <a:latin typeface="Calibri"/>
                      </a:endParaRPr>
                    </a:p>
                  </a:txBody>
                  <a:tcPr marL="9525" marR="9525" marT="9525" marB="0" anchor="ctr"/>
                </a:tc>
                <a:tc>
                  <a:txBody>
                    <a:bodyPr/>
                    <a:lstStyle/>
                    <a:p>
                      <a:pPr algn="ctr" fontAlgn="b"/>
                      <a:r>
                        <a:rPr lang="tr-TR" sz="1200" b="1" u="none" strike="noStrike">
                          <a:effectLst/>
                        </a:rPr>
                        <a:t>1224,00</a:t>
                      </a:r>
                      <a:endParaRPr lang="tr-TR" sz="1200" b="1" i="0" u="none" strike="noStrike">
                        <a:solidFill>
                          <a:srgbClr val="000000"/>
                        </a:solidFill>
                        <a:effectLst/>
                        <a:latin typeface="Calibri"/>
                      </a:endParaRPr>
                    </a:p>
                  </a:txBody>
                  <a:tcPr marL="9525" marR="9525" marT="9525" marB="0" anchor="b"/>
                </a:tc>
                <a:tc>
                  <a:txBody>
                    <a:bodyPr/>
                    <a:lstStyle/>
                    <a:p>
                      <a:pPr algn="l" fontAlgn="ctr"/>
                      <a:r>
                        <a:rPr lang="es-ES" sz="1200" b="1" u="none" strike="noStrike" dirty="0">
                          <a:effectLst/>
                        </a:rPr>
                        <a:t> Hasarın %10’u (Min. 1.000 TL)</a:t>
                      </a:r>
                      <a:endParaRPr lang="es-ES" sz="1200" b="1" i="0" u="none" strike="noStrike" dirty="0">
                        <a:solidFill>
                          <a:srgbClr val="000000"/>
                        </a:solidFill>
                        <a:effectLst/>
                        <a:latin typeface="Calibri"/>
                      </a:endParaRPr>
                    </a:p>
                  </a:txBody>
                  <a:tcPr marL="9525" marR="9525" marT="9525" marB="0" anchor="ctr"/>
                </a:tc>
                <a:tc>
                  <a:txBody>
                    <a:bodyPr/>
                    <a:lstStyle/>
                    <a:p>
                      <a:pPr algn="ctr" fontAlgn="ctr"/>
                      <a:r>
                        <a:rPr lang="tr-TR" sz="1200" b="1" u="none" strike="noStrike">
                          <a:effectLst/>
                        </a:rPr>
                        <a:t>5 YIL</a:t>
                      </a:r>
                      <a:endParaRPr lang="tr-TR" sz="1200" b="1" i="0" u="none" strike="noStrike">
                        <a:solidFill>
                          <a:srgbClr val="000000"/>
                        </a:solidFill>
                        <a:effectLst/>
                        <a:latin typeface="Calibri"/>
                      </a:endParaRPr>
                    </a:p>
                  </a:txBody>
                  <a:tcPr marL="9525" marR="9525" marT="9525" marB="0" anchor="ctr"/>
                </a:tc>
              </a:tr>
              <a:tr h="255270">
                <a:tc>
                  <a:txBody>
                    <a:bodyPr/>
                    <a:lstStyle/>
                    <a:p>
                      <a:pPr algn="ctr" fontAlgn="ctr"/>
                      <a:r>
                        <a:rPr lang="tr-TR" sz="1200" b="1" u="none" strike="noStrike">
                          <a:effectLst/>
                        </a:rPr>
                        <a:t>300.000</a:t>
                      </a:r>
                      <a:endParaRPr lang="tr-TR" sz="1200" b="1" i="0" u="none" strike="noStrike">
                        <a:solidFill>
                          <a:srgbClr val="000000"/>
                        </a:solidFill>
                        <a:effectLst/>
                        <a:latin typeface="Calibri"/>
                      </a:endParaRPr>
                    </a:p>
                  </a:txBody>
                  <a:tcPr marL="9525" marR="9525" marT="9525" marB="0" anchor="ctr"/>
                </a:tc>
                <a:tc>
                  <a:txBody>
                    <a:bodyPr/>
                    <a:lstStyle/>
                    <a:p>
                      <a:pPr algn="ctr" fontAlgn="b"/>
                      <a:r>
                        <a:rPr lang="tr-TR" sz="1200" b="1" u="none" strike="noStrike">
                          <a:effectLst/>
                        </a:rPr>
                        <a:t>1359,00</a:t>
                      </a:r>
                      <a:endParaRPr lang="tr-TR" sz="1200" b="1" i="0" u="none" strike="noStrike">
                        <a:solidFill>
                          <a:srgbClr val="000000"/>
                        </a:solidFill>
                        <a:effectLst/>
                        <a:latin typeface="Calibri"/>
                      </a:endParaRPr>
                    </a:p>
                  </a:txBody>
                  <a:tcPr marL="9525" marR="9525" marT="9525" marB="0" anchor="b"/>
                </a:tc>
                <a:tc>
                  <a:txBody>
                    <a:bodyPr/>
                    <a:lstStyle/>
                    <a:p>
                      <a:pPr algn="l" fontAlgn="ctr"/>
                      <a:r>
                        <a:rPr lang="es-ES" sz="1200" b="1" u="none" strike="noStrike" dirty="0">
                          <a:effectLst/>
                        </a:rPr>
                        <a:t> Hasarın %10’u (Min. 1.000 TL)</a:t>
                      </a:r>
                      <a:endParaRPr lang="es-ES" sz="1200" b="1" i="0" u="none" strike="noStrike" dirty="0">
                        <a:solidFill>
                          <a:srgbClr val="000000"/>
                        </a:solidFill>
                        <a:effectLst/>
                        <a:latin typeface="Calibri"/>
                      </a:endParaRPr>
                    </a:p>
                  </a:txBody>
                  <a:tcPr marL="9525" marR="9525" marT="9525" marB="0" anchor="ctr"/>
                </a:tc>
                <a:tc>
                  <a:txBody>
                    <a:bodyPr/>
                    <a:lstStyle/>
                    <a:p>
                      <a:pPr algn="ctr" fontAlgn="ctr"/>
                      <a:r>
                        <a:rPr lang="tr-TR" sz="1200" b="1" u="none" strike="noStrike">
                          <a:effectLst/>
                        </a:rPr>
                        <a:t>5 YIL</a:t>
                      </a:r>
                      <a:endParaRPr lang="tr-TR" sz="1200" b="1" i="0" u="none" strike="noStrike">
                        <a:solidFill>
                          <a:srgbClr val="000000"/>
                        </a:solidFill>
                        <a:effectLst/>
                        <a:latin typeface="Calibri"/>
                      </a:endParaRPr>
                    </a:p>
                  </a:txBody>
                  <a:tcPr marL="9525" marR="9525" marT="9525" marB="0" anchor="ctr"/>
                </a:tc>
              </a:tr>
              <a:tr h="255270">
                <a:tc>
                  <a:txBody>
                    <a:bodyPr/>
                    <a:lstStyle/>
                    <a:p>
                      <a:pPr algn="ctr" fontAlgn="ctr"/>
                      <a:r>
                        <a:rPr lang="tr-TR" sz="1200" b="1" u="none" strike="noStrike">
                          <a:effectLst/>
                        </a:rPr>
                        <a:t>400.000</a:t>
                      </a:r>
                      <a:endParaRPr lang="tr-TR" sz="1200" b="1" i="0" u="none" strike="noStrike">
                        <a:solidFill>
                          <a:srgbClr val="000000"/>
                        </a:solidFill>
                        <a:effectLst/>
                        <a:latin typeface="Calibri"/>
                      </a:endParaRPr>
                    </a:p>
                  </a:txBody>
                  <a:tcPr marL="9525" marR="9525" marT="9525" marB="0" anchor="ctr"/>
                </a:tc>
                <a:tc>
                  <a:txBody>
                    <a:bodyPr/>
                    <a:lstStyle/>
                    <a:p>
                      <a:pPr algn="ctr" fontAlgn="b"/>
                      <a:r>
                        <a:rPr lang="tr-TR" sz="1200" b="1" u="none" strike="noStrike">
                          <a:effectLst/>
                        </a:rPr>
                        <a:t>1611,00</a:t>
                      </a:r>
                      <a:endParaRPr lang="tr-TR" sz="1200" b="1" i="0" u="none" strike="noStrike">
                        <a:solidFill>
                          <a:srgbClr val="000000"/>
                        </a:solidFill>
                        <a:effectLst/>
                        <a:latin typeface="Calibri"/>
                      </a:endParaRPr>
                    </a:p>
                  </a:txBody>
                  <a:tcPr marL="9525" marR="9525" marT="9525" marB="0" anchor="b"/>
                </a:tc>
                <a:tc>
                  <a:txBody>
                    <a:bodyPr/>
                    <a:lstStyle/>
                    <a:p>
                      <a:pPr algn="l" fontAlgn="ctr"/>
                      <a:r>
                        <a:rPr lang="es-ES" sz="1200" b="1" u="none" strike="noStrike">
                          <a:effectLst/>
                        </a:rPr>
                        <a:t> Hasarın %10’u (Min. 1.000 TL)</a:t>
                      </a:r>
                      <a:endParaRPr lang="es-ES" sz="1200" b="1" i="0" u="none" strike="noStrike">
                        <a:solidFill>
                          <a:srgbClr val="000000"/>
                        </a:solidFill>
                        <a:effectLst/>
                        <a:latin typeface="Calibri"/>
                      </a:endParaRPr>
                    </a:p>
                  </a:txBody>
                  <a:tcPr marL="9525" marR="9525" marT="9525" marB="0" anchor="ctr"/>
                </a:tc>
                <a:tc>
                  <a:txBody>
                    <a:bodyPr/>
                    <a:lstStyle/>
                    <a:p>
                      <a:pPr algn="ctr" fontAlgn="ctr"/>
                      <a:r>
                        <a:rPr lang="tr-TR" sz="1200" b="1" u="none" strike="noStrike" dirty="0">
                          <a:effectLst/>
                        </a:rPr>
                        <a:t>5 YIL</a:t>
                      </a:r>
                      <a:endParaRPr lang="tr-TR" sz="1200" b="1" i="0" u="none" strike="noStrike" dirty="0">
                        <a:solidFill>
                          <a:srgbClr val="000000"/>
                        </a:solidFill>
                        <a:effectLst/>
                        <a:latin typeface="Calibri"/>
                      </a:endParaRPr>
                    </a:p>
                  </a:txBody>
                  <a:tcPr marL="9525" marR="9525" marT="9525" marB="0" anchor="ctr"/>
                </a:tc>
              </a:tr>
              <a:tr h="255270">
                <a:tc>
                  <a:txBody>
                    <a:bodyPr/>
                    <a:lstStyle/>
                    <a:p>
                      <a:pPr algn="ctr" fontAlgn="ctr"/>
                      <a:r>
                        <a:rPr lang="tr-TR" sz="1200" b="1" u="none" strike="noStrike">
                          <a:effectLst/>
                        </a:rPr>
                        <a:t>500.000</a:t>
                      </a:r>
                      <a:endParaRPr lang="tr-TR" sz="1200" b="1" i="0" u="none" strike="noStrike">
                        <a:solidFill>
                          <a:srgbClr val="000000"/>
                        </a:solidFill>
                        <a:effectLst/>
                        <a:latin typeface="Calibri"/>
                      </a:endParaRPr>
                    </a:p>
                  </a:txBody>
                  <a:tcPr marL="9525" marR="9525" marT="9525" marB="0" anchor="ctr"/>
                </a:tc>
                <a:tc>
                  <a:txBody>
                    <a:bodyPr/>
                    <a:lstStyle/>
                    <a:p>
                      <a:pPr algn="ctr" fontAlgn="b"/>
                      <a:r>
                        <a:rPr lang="tr-TR" sz="1200" b="1" u="none" strike="noStrike">
                          <a:effectLst/>
                        </a:rPr>
                        <a:t>1935,00</a:t>
                      </a:r>
                      <a:endParaRPr lang="tr-TR" sz="1200" b="1" i="0" u="none" strike="noStrike">
                        <a:solidFill>
                          <a:srgbClr val="000000"/>
                        </a:solidFill>
                        <a:effectLst/>
                        <a:latin typeface="Calibri"/>
                      </a:endParaRPr>
                    </a:p>
                  </a:txBody>
                  <a:tcPr marL="9525" marR="9525" marT="9525" marB="0" anchor="b"/>
                </a:tc>
                <a:tc>
                  <a:txBody>
                    <a:bodyPr/>
                    <a:lstStyle/>
                    <a:p>
                      <a:pPr algn="l" fontAlgn="ctr"/>
                      <a:r>
                        <a:rPr lang="es-ES" sz="1200" b="1" u="none" strike="noStrike">
                          <a:effectLst/>
                        </a:rPr>
                        <a:t> Hasarın %10’u (Min. 1.000 TL)</a:t>
                      </a:r>
                      <a:endParaRPr lang="es-ES" sz="1200" b="1" i="0" u="none" strike="noStrike">
                        <a:solidFill>
                          <a:srgbClr val="000000"/>
                        </a:solidFill>
                        <a:effectLst/>
                        <a:latin typeface="Calibri"/>
                      </a:endParaRPr>
                    </a:p>
                  </a:txBody>
                  <a:tcPr marL="9525" marR="9525" marT="9525" marB="0" anchor="ctr"/>
                </a:tc>
                <a:tc>
                  <a:txBody>
                    <a:bodyPr/>
                    <a:lstStyle/>
                    <a:p>
                      <a:pPr algn="ctr" fontAlgn="ctr"/>
                      <a:r>
                        <a:rPr lang="tr-TR" sz="1200" b="1" u="none" strike="noStrike" dirty="0">
                          <a:effectLst/>
                        </a:rPr>
                        <a:t>5 YIL</a:t>
                      </a:r>
                      <a:endParaRPr lang="tr-TR" sz="1200" b="1" i="0" u="none" strike="noStrike" dirty="0">
                        <a:solidFill>
                          <a:srgbClr val="000000"/>
                        </a:solidFill>
                        <a:effectLst/>
                        <a:latin typeface="Calibri"/>
                      </a:endParaRPr>
                    </a:p>
                  </a:txBody>
                  <a:tcPr marL="9525" marR="9525" marT="9525" marB="0" anchor="ctr"/>
                </a:tc>
              </a:tr>
              <a:tr h="255270">
                <a:tc>
                  <a:txBody>
                    <a:bodyPr/>
                    <a:lstStyle/>
                    <a:p>
                      <a:pPr algn="ctr" fontAlgn="ctr"/>
                      <a:r>
                        <a:rPr lang="tr-TR" sz="1200" b="1" u="none" strike="noStrike" dirty="0">
                          <a:solidFill>
                            <a:srgbClr val="002060"/>
                          </a:solidFill>
                          <a:effectLst/>
                        </a:rPr>
                        <a:t>600.000</a:t>
                      </a:r>
                      <a:endParaRPr lang="tr-TR" sz="1200" b="1" i="0" u="none" strike="noStrike" dirty="0">
                        <a:solidFill>
                          <a:srgbClr val="002060"/>
                        </a:solidFill>
                        <a:effectLst/>
                        <a:latin typeface="Calibri"/>
                      </a:endParaRPr>
                    </a:p>
                  </a:txBody>
                  <a:tcPr marL="9525" marR="9525" marT="9525" marB="0" anchor="ctr"/>
                </a:tc>
                <a:tc>
                  <a:txBody>
                    <a:bodyPr/>
                    <a:lstStyle/>
                    <a:p>
                      <a:pPr algn="ctr" fontAlgn="b"/>
                      <a:r>
                        <a:rPr lang="tr-TR" sz="1200" b="1" u="none" strike="noStrike" dirty="0">
                          <a:solidFill>
                            <a:srgbClr val="002060"/>
                          </a:solidFill>
                          <a:effectLst/>
                        </a:rPr>
                        <a:t>2475,00</a:t>
                      </a:r>
                      <a:endParaRPr lang="tr-TR" sz="1200" b="1" i="0" u="none" strike="noStrike" dirty="0">
                        <a:solidFill>
                          <a:srgbClr val="002060"/>
                        </a:solidFill>
                        <a:effectLst/>
                        <a:latin typeface="Calibri"/>
                      </a:endParaRPr>
                    </a:p>
                  </a:txBody>
                  <a:tcPr marL="9525" marR="9525" marT="9525" marB="0" anchor="b"/>
                </a:tc>
                <a:tc>
                  <a:txBody>
                    <a:bodyPr/>
                    <a:lstStyle/>
                    <a:p>
                      <a:pPr algn="l" fontAlgn="ctr"/>
                      <a:r>
                        <a:rPr lang="es-ES" sz="1200" b="1" u="none" strike="noStrike">
                          <a:solidFill>
                            <a:srgbClr val="002060"/>
                          </a:solidFill>
                          <a:effectLst/>
                        </a:rPr>
                        <a:t> Hasarın %10’u (Min. 10.000 TL)</a:t>
                      </a:r>
                      <a:endParaRPr lang="es-ES" sz="1200" b="1" i="0" u="none" strike="noStrike">
                        <a:solidFill>
                          <a:srgbClr val="002060"/>
                        </a:solidFill>
                        <a:effectLst/>
                        <a:latin typeface="Calibri"/>
                      </a:endParaRPr>
                    </a:p>
                  </a:txBody>
                  <a:tcPr marL="9525" marR="9525" marT="9525" marB="0" anchor="ctr"/>
                </a:tc>
                <a:tc>
                  <a:txBody>
                    <a:bodyPr/>
                    <a:lstStyle/>
                    <a:p>
                      <a:pPr algn="ctr" fontAlgn="ctr"/>
                      <a:r>
                        <a:rPr lang="tr-TR" sz="1200" b="1" u="none" strike="noStrike">
                          <a:solidFill>
                            <a:srgbClr val="002060"/>
                          </a:solidFill>
                          <a:effectLst/>
                        </a:rPr>
                        <a:t>2 YIL</a:t>
                      </a:r>
                      <a:endParaRPr lang="tr-TR" sz="1200" b="1" i="0" u="none" strike="noStrike">
                        <a:solidFill>
                          <a:srgbClr val="002060"/>
                        </a:solidFill>
                        <a:effectLst/>
                        <a:latin typeface="Calibri"/>
                      </a:endParaRPr>
                    </a:p>
                  </a:txBody>
                  <a:tcPr marL="9525" marR="9525" marT="9525" marB="0" anchor="ctr"/>
                </a:tc>
              </a:tr>
              <a:tr h="255270">
                <a:tc>
                  <a:txBody>
                    <a:bodyPr/>
                    <a:lstStyle/>
                    <a:p>
                      <a:pPr algn="ctr" fontAlgn="ctr"/>
                      <a:r>
                        <a:rPr lang="tr-TR" sz="1200" b="1" u="none" strike="noStrike">
                          <a:solidFill>
                            <a:srgbClr val="002060"/>
                          </a:solidFill>
                          <a:effectLst/>
                        </a:rPr>
                        <a:t>750.000</a:t>
                      </a:r>
                      <a:endParaRPr lang="tr-TR" sz="1200" b="1" i="0" u="none" strike="noStrike">
                        <a:solidFill>
                          <a:srgbClr val="002060"/>
                        </a:solidFill>
                        <a:effectLst/>
                        <a:latin typeface="Calibri"/>
                      </a:endParaRPr>
                    </a:p>
                  </a:txBody>
                  <a:tcPr marL="9525" marR="9525" marT="9525" marB="0" anchor="ctr"/>
                </a:tc>
                <a:tc>
                  <a:txBody>
                    <a:bodyPr/>
                    <a:lstStyle/>
                    <a:p>
                      <a:pPr algn="ctr" fontAlgn="b"/>
                      <a:r>
                        <a:rPr lang="tr-TR" sz="1200" b="1" u="none" strike="noStrike" dirty="0">
                          <a:solidFill>
                            <a:srgbClr val="002060"/>
                          </a:solidFill>
                          <a:effectLst/>
                        </a:rPr>
                        <a:t>2916,00</a:t>
                      </a:r>
                      <a:endParaRPr lang="tr-TR" sz="1200" b="1" i="0" u="none" strike="noStrike" dirty="0">
                        <a:solidFill>
                          <a:srgbClr val="002060"/>
                        </a:solidFill>
                        <a:effectLst/>
                        <a:latin typeface="Calibri"/>
                      </a:endParaRPr>
                    </a:p>
                  </a:txBody>
                  <a:tcPr marL="9525" marR="9525" marT="9525" marB="0" anchor="b"/>
                </a:tc>
                <a:tc>
                  <a:txBody>
                    <a:bodyPr/>
                    <a:lstStyle/>
                    <a:p>
                      <a:pPr algn="l" fontAlgn="ctr"/>
                      <a:r>
                        <a:rPr lang="es-ES" sz="1200" b="1" u="none" strike="noStrike">
                          <a:solidFill>
                            <a:srgbClr val="002060"/>
                          </a:solidFill>
                          <a:effectLst/>
                        </a:rPr>
                        <a:t> Hasarın %10’u (Min. 10.000 TL)</a:t>
                      </a:r>
                      <a:endParaRPr lang="es-ES" sz="1200" b="1" i="0" u="none" strike="noStrike">
                        <a:solidFill>
                          <a:srgbClr val="002060"/>
                        </a:solidFill>
                        <a:effectLst/>
                        <a:latin typeface="Calibri"/>
                      </a:endParaRPr>
                    </a:p>
                  </a:txBody>
                  <a:tcPr marL="9525" marR="9525" marT="9525" marB="0" anchor="ctr"/>
                </a:tc>
                <a:tc>
                  <a:txBody>
                    <a:bodyPr/>
                    <a:lstStyle/>
                    <a:p>
                      <a:pPr algn="ctr" fontAlgn="ctr"/>
                      <a:r>
                        <a:rPr lang="tr-TR" sz="1200" b="1" u="none" strike="noStrike">
                          <a:solidFill>
                            <a:srgbClr val="002060"/>
                          </a:solidFill>
                          <a:effectLst/>
                        </a:rPr>
                        <a:t>2 YIL</a:t>
                      </a:r>
                      <a:endParaRPr lang="tr-TR" sz="1200" b="1" i="0" u="none" strike="noStrike">
                        <a:solidFill>
                          <a:srgbClr val="002060"/>
                        </a:solidFill>
                        <a:effectLst/>
                        <a:latin typeface="Calibri"/>
                      </a:endParaRPr>
                    </a:p>
                  </a:txBody>
                  <a:tcPr marL="9525" marR="9525" marT="9525" marB="0" anchor="ctr"/>
                </a:tc>
              </a:tr>
              <a:tr h="255270">
                <a:tc>
                  <a:txBody>
                    <a:bodyPr/>
                    <a:lstStyle/>
                    <a:p>
                      <a:pPr algn="ctr" fontAlgn="ctr"/>
                      <a:r>
                        <a:rPr lang="tr-TR" sz="1200" b="1" u="none" strike="noStrike">
                          <a:solidFill>
                            <a:srgbClr val="002060"/>
                          </a:solidFill>
                          <a:effectLst/>
                        </a:rPr>
                        <a:t>1.000.000</a:t>
                      </a:r>
                      <a:endParaRPr lang="tr-TR" sz="1200" b="1" i="0" u="none" strike="noStrike">
                        <a:solidFill>
                          <a:srgbClr val="002060"/>
                        </a:solidFill>
                        <a:effectLst/>
                        <a:latin typeface="Calibri"/>
                      </a:endParaRPr>
                    </a:p>
                  </a:txBody>
                  <a:tcPr marL="9525" marR="9525" marT="9525" marB="0" anchor="ctr"/>
                </a:tc>
                <a:tc>
                  <a:txBody>
                    <a:bodyPr/>
                    <a:lstStyle/>
                    <a:p>
                      <a:pPr algn="ctr" fontAlgn="b"/>
                      <a:r>
                        <a:rPr lang="tr-TR" sz="1200" b="1" u="none" strike="noStrike" dirty="0">
                          <a:solidFill>
                            <a:srgbClr val="002060"/>
                          </a:solidFill>
                          <a:effectLst/>
                        </a:rPr>
                        <a:t>3623,00</a:t>
                      </a:r>
                      <a:endParaRPr lang="tr-TR" sz="1200" b="1" i="0" u="none" strike="noStrike" dirty="0">
                        <a:solidFill>
                          <a:srgbClr val="002060"/>
                        </a:solidFill>
                        <a:effectLst/>
                        <a:latin typeface="Calibri"/>
                      </a:endParaRPr>
                    </a:p>
                  </a:txBody>
                  <a:tcPr marL="9525" marR="9525" marT="9525" marB="0" anchor="b"/>
                </a:tc>
                <a:tc>
                  <a:txBody>
                    <a:bodyPr/>
                    <a:lstStyle/>
                    <a:p>
                      <a:pPr algn="l" fontAlgn="ctr"/>
                      <a:r>
                        <a:rPr lang="es-ES" sz="1200" b="1" u="none" strike="noStrike">
                          <a:solidFill>
                            <a:srgbClr val="002060"/>
                          </a:solidFill>
                          <a:effectLst/>
                        </a:rPr>
                        <a:t> Hasarın %10’u (Min. 10.000 TL)</a:t>
                      </a:r>
                      <a:endParaRPr lang="es-ES" sz="1200" b="1" i="0" u="none" strike="noStrike">
                        <a:solidFill>
                          <a:srgbClr val="002060"/>
                        </a:solidFill>
                        <a:effectLst/>
                        <a:latin typeface="Calibri"/>
                      </a:endParaRPr>
                    </a:p>
                  </a:txBody>
                  <a:tcPr marL="9525" marR="9525" marT="9525" marB="0" anchor="ctr"/>
                </a:tc>
                <a:tc>
                  <a:txBody>
                    <a:bodyPr/>
                    <a:lstStyle/>
                    <a:p>
                      <a:pPr algn="ctr" fontAlgn="ctr"/>
                      <a:r>
                        <a:rPr lang="tr-TR" sz="1200" b="1" u="none" strike="noStrike">
                          <a:solidFill>
                            <a:srgbClr val="002060"/>
                          </a:solidFill>
                          <a:effectLst/>
                        </a:rPr>
                        <a:t>2 YIL</a:t>
                      </a:r>
                      <a:endParaRPr lang="tr-TR" sz="1200" b="1" i="0" u="none" strike="noStrike">
                        <a:solidFill>
                          <a:srgbClr val="002060"/>
                        </a:solidFill>
                        <a:effectLst/>
                        <a:latin typeface="Calibri"/>
                      </a:endParaRPr>
                    </a:p>
                  </a:txBody>
                  <a:tcPr marL="9525" marR="9525" marT="9525" marB="0" anchor="ctr"/>
                </a:tc>
              </a:tr>
              <a:tr h="255270">
                <a:tc>
                  <a:txBody>
                    <a:bodyPr/>
                    <a:lstStyle/>
                    <a:p>
                      <a:pPr algn="ctr" fontAlgn="ctr"/>
                      <a:r>
                        <a:rPr lang="tr-TR" sz="1200" b="1" u="none" strike="noStrike">
                          <a:solidFill>
                            <a:srgbClr val="002060"/>
                          </a:solidFill>
                          <a:effectLst/>
                        </a:rPr>
                        <a:t>1.250.000</a:t>
                      </a:r>
                      <a:endParaRPr lang="tr-TR" sz="1200" b="1" i="0" u="none" strike="noStrike">
                        <a:solidFill>
                          <a:srgbClr val="002060"/>
                        </a:solidFill>
                        <a:effectLst/>
                        <a:latin typeface="Calibri"/>
                      </a:endParaRPr>
                    </a:p>
                  </a:txBody>
                  <a:tcPr marL="9525" marR="9525" marT="9525" marB="0" anchor="ctr"/>
                </a:tc>
                <a:tc>
                  <a:txBody>
                    <a:bodyPr/>
                    <a:lstStyle/>
                    <a:p>
                      <a:pPr algn="ctr" fontAlgn="b"/>
                      <a:r>
                        <a:rPr lang="tr-TR" sz="1200" b="1" u="none" strike="noStrike">
                          <a:solidFill>
                            <a:srgbClr val="002060"/>
                          </a:solidFill>
                          <a:effectLst/>
                        </a:rPr>
                        <a:t>4464,00</a:t>
                      </a:r>
                      <a:endParaRPr lang="tr-TR" sz="1200" b="1" i="0" u="none" strike="noStrike">
                        <a:solidFill>
                          <a:srgbClr val="002060"/>
                        </a:solidFill>
                        <a:effectLst/>
                        <a:latin typeface="Calibri"/>
                      </a:endParaRPr>
                    </a:p>
                  </a:txBody>
                  <a:tcPr marL="9525" marR="9525" marT="9525" marB="0" anchor="b"/>
                </a:tc>
                <a:tc>
                  <a:txBody>
                    <a:bodyPr/>
                    <a:lstStyle/>
                    <a:p>
                      <a:pPr algn="l" fontAlgn="ctr"/>
                      <a:r>
                        <a:rPr lang="es-ES" sz="1200" b="1" u="none" strike="noStrike" dirty="0">
                          <a:solidFill>
                            <a:srgbClr val="002060"/>
                          </a:solidFill>
                          <a:effectLst/>
                        </a:rPr>
                        <a:t> Hasarın %10’u (Min. 10.000 TL)</a:t>
                      </a:r>
                      <a:endParaRPr lang="es-ES" sz="1200" b="1" i="0" u="none" strike="noStrike" dirty="0">
                        <a:solidFill>
                          <a:srgbClr val="002060"/>
                        </a:solidFill>
                        <a:effectLst/>
                        <a:latin typeface="Calibri"/>
                      </a:endParaRPr>
                    </a:p>
                  </a:txBody>
                  <a:tcPr marL="9525" marR="9525" marT="9525" marB="0" anchor="ctr"/>
                </a:tc>
                <a:tc>
                  <a:txBody>
                    <a:bodyPr/>
                    <a:lstStyle/>
                    <a:p>
                      <a:pPr algn="ctr" fontAlgn="ctr"/>
                      <a:r>
                        <a:rPr lang="tr-TR" sz="1200" b="1" u="none" strike="noStrike">
                          <a:solidFill>
                            <a:srgbClr val="002060"/>
                          </a:solidFill>
                          <a:effectLst/>
                        </a:rPr>
                        <a:t>2 YIL</a:t>
                      </a:r>
                      <a:endParaRPr lang="tr-TR" sz="1200" b="1" i="0" u="none" strike="noStrike">
                        <a:solidFill>
                          <a:srgbClr val="002060"/>
                        </a:solidFill>
                        <a:effectLst/>
                        <a:latin typeface="Calibri"/>
                      </a:endParaRPr>
                    </a:p>
                  </a:txBody>
                  <a:tcPr marL="9525" marR="9525" marT="9525" marB="0" anchor="ctr"/>
                </a:tc>
              </a:tr>
              <a:tr h="255270">
                <a:tc>
                  <a:txBody>
                    <a:bodyPr/>
                    <a:lstStyle/>
                    <a:p>
                      <a:pPr algn="ctr" fontAlgn="ctr"/>
                      <a:r>
                        <a:rPr lang="tr-TR" sz="1200" b="1" u="none" strike="noStrike">
                          <a:solidFill>
                            <a:srgbClr val="002060"/>
                          </a:solidFill>
                          <a:effectLst/>
                        </a:rPr>
                        <a:t>1.500.000</a:t>
                      </a:r>
                      <a:endParaRPr lang="tr-TR" sz="1200" b="1" i="0" u="none" strike="noStrike">
                        <a:solidFill>
                          <a:srgbClr val="002060"/>
                        </a:solidFill>
                        <a:effectLst/>
                        <a:latin typeface="Calibri"/>
                      </a:endParaRPr>
                    </a:p>
                  </a:txBody>
                  <a:tcPr marL="9525" marR="9525" marT="9525" marB="0" anchor="ctr"/>
                </a:tc>
                <a:tc>
                  <a:txBody>
                    <a:bodyPr/>
                    <a:lstStyle/>
                    <a:p>
                      <a:pPr algn="ctr" fontAlgn="b"/>
                      <a:r>
                        <a:rPr lang="tr-TR" sz="1200" b="1" u="none" strike="noStrike">
                          <a:solidFill>
                            <a:srgbClr val="002060"/>
                          </a:solidFill>
                          <a:effectLst/>
                        </a:rPr>
                        <a:t>5652,00</a:t>
                      </a:r>
                      <a:endParaRPr lang="tr-TR" sz="1200" b="1" i="0" u="none" strike="noStrike">
                        <a:solidFill>
                          <a:srgbClr val="002060"/>
                        </a:solidFill>
                        <a:effectLst/>
                        <a:latin typeface="Calibri"/>
                      </a:endParaRPr>
                    </a:p>
                  </a:txBody>
                  <a:tcPr marL="9525" marR="9525" marT="9525" marB="0" anchor="b"/>
                </a:tc>
                <a:tc>
                  <a:txBody>
                    <a:bodyPr/>
                    <a:lstStyle/>
                    <a:p>
                      <a:pPr algn="ctr" fontAlgn="ctr"/>
                      <a:r>
                        <a:rPr lang="es-ES" sz="1200" b="1" u="none" strike="noStrike" dirty="0">
                          <a:solidFill>
                            <a:srgbClr val="002060"/>
                          </a:solidFill>
                          <a:effectLst/>
                        </a:rPr>
                        <a:t> Hasarın %10’u (Min. 15.000 TL)</a:t>
                      </a:r>
                      <a:endParaRPr lang="es-ES" sz="1200" b="1" i="0" u="none" strike="noStrike" dirty="0">
                        <a:solidFill>
                          <a:srgbClr val="002060"/>
                        </a:solidFill>
                        <a:effectLst/>
                        <a:latin typeface="Calibri"/>
                      </a:endParaRPr>
                    </a:p>
                  </a:txBody>
                  <a:tcPr marL="9525" marR="9525" marT="9525" marB="0" anchor="ctr"/>
                </a:tc>
                <a:tc>
                  <a:txBody>
                    <a:bodyPr/>
                    <a:lstStyle/>
                    <a:p>
                      <a:pPr algn="ctr" fontAlgn="ctr"/>
                      <a:r>
                        <a:rPr lang="tr-TR" sz="1200" b="1" u="none" strike="noStrike" dirty="0">
                          <a:solidFill>
                            <a:srgbClr val="002060"/>
                          </a:solidFill>
                          <a:effectLst/>
                        </a:rPr>
                        <a:t>2 YIL</a:t>
                      </a:r>
                      <a:endParaRPr lang="tr-TR" sz="1200" b="1" i="0" u="none" strike="noStrike" dirty="0">
                        <a:solidFill>
                          <a:srgbClr val="002060"/>
                        </a:solidFill>
                        <a:effectLst/>
                        <a:latin typeface="Calibri"/>
                      </a:endParaRPr>
                    </a:p>
                  </a:txBody>
                  <a:tcPr marL="9525" marR="9525" marT="9525" marB="0" anchor="ctr"/>
                </a:tc>
              </a:tr>
              <a:tr h="190500">
                <a:tc>
                  <a:txBody>
                    <a:bodyPr/>
                    <a:lstStyle/>
                    <a:p>
                      <a:pPr algn="l" fontAlgn="b"/>
                      <a:endParaRPr lang="tr-TR" sz="1000" b="0" i="0" u="none" strike="noStrike">
                        <a:solidFill>
                          <a:srgbClr val="000000"/>
                        </a:solidFill>
                        <a:effectLst/>
                        <a:latin typeface="Times New Roman"/>
                      </a:endParaRPr>
                    </a:p>
                  </a:txBody>
                  <a:tcPr marL="9525" marR="9525" marT="9525" marB="0" anchor="b"/>
                </a:tc>
                <a:tc>
                  <a:txBody>
                    <a:bodyPr/>
                    <a:lstStyle/>
                    <a:p>
                      <a:pPr algn="l" fontAlgn="b"/>
                      <a:endParaRPr lang="tr-TR" sz="1000" b="0" i="0" u="none" strike="noStrike">
                        <a:solidFill>
                          <a:srgbClr val="000000"/>
                        </a:solidFill>
                        <a:effectLst/>
                        <a:latin typeface="Times New Roman"/>
                      </a:endParaRPr>
                    </a:p>
                  </a:txBody>
                  <a:tcPr marL="9525" marR="9525" marT="9525" marB="0" anchor="b"/>
                </a:tc>
                <a:tc>
                  <a:txBody>
                    <a:bodyPr/>
                    <a:lstStyle/>
                    <a:p>
                      <a:pPr algn="l" fontAlgn="b"/>
                      <a:endParaRPr lang="tr-TR" sz="1000" b="0" i="0" u="none" strike="noStrike">
                        <a:solidFill>
                          <a:srgbClr val="000000"/>
                        </a:solidFill>
                        <a:effectLst/>
                        <a:latin typeface="Times New Roman"/>
                      </a:endParaRPr>
                    </a:p>
                  </a:txBody>
                  <a:tcPr marL="9525" marR="9525" marT="9525" marB="0" anchor="b"/>
                </a:tc>
                <a:tc>
                  <a:txBody>
                    <a:bodyPr/>
                    <a:lstStyle/>
                    <a:p>
                      <a:pPr algn="l" fontAlgn="b"/>
                      <a:endParaRPr lang="tr-TR" sz="1000" b="0" i="0" u="none" strike="noStrike">
                        <a:solidFill>
                          <a:srgbClr val="000000"/>
                        </a:solidFill>
                        <a:effectLst/>
                        <a:latin typeface="Times New Roman"/>
                      </a:endParaRPr>
                    </a:p>
                  </a:txBody>
                  <a:tcPr marL="9525" marR="9525" marT="9525" marB="0" anchor="b"/>
                </a:tc>
              </a:tr>
              <a:tr h="190500">
                <a:tc gridSpan="4">
                  <a:txBody>
                    <a:bodyPr/>
                    <a:lstStyle/>
                    <a:p>
                      <a:pPr algn="l" fontAlgn="ctr"/>
                      <a:r>
                        <a:rPr lang="tr-TR" sz="1100" u="none" strike="noStrike" dirty="0">
                          <a:effectLst/>
                        </a:rPr>
                        <a:t>* Anlaşmalı Kredi Kartları ile yapılan ödemelerde vade farksız 9 eşit taksit yapılabilmektedir.</a:t>
                      </a:r>
                      <a:endParaRPr lang="tr-TR" sz="1100" b="0" i="0" u="none" strike="noStrike" dirty="0">
                        <a:solidFill>
                          <a:srgbClr val="000000"/>
                        </a:solidFill>
                        <a:effectLst/>
                        <a:latin typeface="Calibri"/>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1385161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0"/>
            <a:ext cx="16281400" cy="1347646"/>
          </a:xfrm>
          <a:prstGeom prst="rect">
            <a:avLst/>
          </a:prstGeom>
          <a:solidFill>
            <a:srgbClr val="1014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Arial" panose="020B0604020202020204" pitchFamily="34" charset="0"/>
              <a:cs typeface="Arial" panose="020B0604020202020204" pitchFamily="34" charset="0"/>
            </a:endParaRPr>
          </a:p>
        </p:txBody>
      </p:sp>
      <p:sp>
        <p:nvSpPr>
          <p:cNvPr id="9" name="object 17">
            <a:extLst>
              <a:ext uri="{FF2B5EF4-FFF2-40B4-BE49-F238E27FC236}">
                <a16:creationId xmlns:a16="http://schemas.microsoft.com/office/drawing/2014/main" xmlns="" id="{B2163361-B210-3449-AD5A-5159371A90C4}"/>
              </a:ext>
            </a:extLst>
          </p:cNvPr>
          <p:cNvSpPr/>
          <p:nvPr/>
        </p:nvSpPr>
        <p:spPr>
          <a:xfrm>
            <a:off x="508000" y="8786673"/>
            <a:ext cx="15240000" cy="52527"/>
          </a:xfrm>
          <a:custGeom>
            <a:avLst/>
            <a:gdLst/>
            <a:ahLst/>
            <a:cxnLst/>
            <a:rect l="l" t="t" r="r" b="b"/>
            <a:pathLst>
              <a:path w="11603990">
                <a:moveTo>
                  <a:pt x="11603888" y="0"/>
                </a:moveTo>
                <a:lnTo>
                  <a:pt x="0" y="0"/>
                </a:lnTo>
              </a:path>
            </a:pathLst>
          </a:custGeom>
          <a:ln w="25374">
            <a:solidFill>
              <a:srgbClr val="C38A5F"/>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0" name="object 18">
            <a:extLst>
              <a:ext uri="{FF2B5EF4-FFF2-40B4-BE49-F238E27FC236}">
                <a16:creationId xmlns:a16="http://schemas.microsoft.com/office/drawing/2014/main" xmlns="" id="{AAF80397-08B6-9145-89A2-D196CBB39DC7}"/>
              </a:ext>
            </a:extLst>
          </p:cNvPr>
          <p:cNvSpPr txBox="1"/>
          <p:nvPr/>
        </p:nvSpPr>
        <p:spPr>
          <a:xfrm>
            <a:off x="508000" y="223620"/>
            <a:ext cx="13563600" cy="843180"/>
          </a:xfrm>
          <a:prstGeom prst="rect">
            <a:avLst/>
          </a:prstGeom>
        </p:spPr>
        <p:txBody>
          <a:bodyPr vert="horz" wrap="square" lIns="0" tIns="12065" rIns="0" bIns="0" rtlCol="0">
            <a:spAutoFit/>
          </a:bodyPr>
          <a:lstStyle/>
          <a:p>
            <a:pPr marL="12700">
              <a:lnSpc>
                <a:spcPct val="100000"/>
              </a:lnSpc>
              <a:spcBef>
                <a:spcPts val="95"/>
              </a:spcBef>
            </a:pPr>
            <a:r>
              <a:rPr lang="tr-TR" sz="5400" spc="-10" dirty="0">
                <a:solidFill>
                  <a:srgbClr val="C38A5F"/>
                </a:solidFill>
                <a:latin typeface="Arial" panose="020B0604020202020204" pitchFamily="34" charset="0"/>
                <a:cs typeface="Arial" panose="020B0604020202020204" pitchFamily="34" charset="0"/>
              </a:rPr>
              <a:t>Avukat Mesleki Sorumluluk Sigortası</a:t>
            </a:r>
            <a:endParaRPr lang="tr-TR" sz="5400" dirty="0">
              <a:latin typeface="Arial" panose="020B0604020202020204" pitchFamily="34" charset="0"/>
              <a:cs typeface="Arial" panose="020B0604020202020204" pitchFamily="34" charset="0"/>
            </a:endParaRPr>
          </a:p>
        </p:txBody>
      </p:sp>
      <p:sp>
        <p:nvSpPr>
          <p:cNvPr id="13" name="object 21">
            <a:extLst>
              <a:ext uri="{FF2B5EF4-FFF2-40B4-BE49-F238E27FC236}">
                <a16:creationId xmlns:a16="http://schemas.microsoft.com/office/drawing/2014/main" xmlns="" id="{655F024F-341C-1E40-8732-42DDC995E877}"/>
              </a:ext>
            </a:extLst>
          </p:cNvPr>
          <p:cNvSpPr txBox="1">
            <a:spLocks noGrp="1"/>
          </p:cNvSpPr>
          <p:nvPr>
            <p:ph type="title" idx="4294967295"/>
          </p:nvPr>
        </p:nvSpPr>
        <p:spPr>
          <a:xfrm>
            <a:off x="508000" y="1472853"/>
            <a:ext cx="13563600" cy="691215"/>
          </a:xfrm>
          <a:prstGeom prst="rect">
            <a:avLst/>
          </a:prstGeom>
        </p:spPr>
        <p:txBody>
          <a:bodyPr vert="horz" wrap="square" lIns="0" tIns="11430" rIns="0" bIns="0" rtlCol="0">
            <a:spAutoFit/>
          </a:bodyPr>
          <a:lstStyle/>
          <a:p>
            <a:pPr marL="12700">
              <a:lnSpc>
                <a:spcPts val="5335"/>
              </a:lnSpc>
              <a:spcBef>
                <a:spcPts val="90"/>
              </a:spcBef>
            </a:pPr>
            <a:r>
              <a:rPr lang="tr-TR" sz="4500" spc="-10" dirty="0" smtClean="0">
                <a:solidFill>
                  <a:srgbClr val="121453"/>
                </a:solidFill>
                <a:latin typeface="Arial" panose="020B0604020202020204" pitchFamily="34" charset="0"/>
                <a:cs typeface="Arial" panose="020B0604020202020204" pitchFamily="34" charset="0"/>
              </a:rPr>
              <a:t>Avukat </a:t>
            </a:r>
            <a:r>
              <a:rPr lang="tr-TR" sz="4500" spc="-10" dirty="0">
                <a:solidFill>
                  <a:srgbClr val="121453"/>
                </a:solidFill>
                <a:latin typeface="Arial" panose="020B0604020202020204" pitchFamily="34" charset="0"/>
                <a:cs typeface="Arial" panose="020B0604020202020204" pitchFamily="34" charset="0"/>
              </a:rPr>
              <a:t>Mesleki Sorumluluk Sigortası</a:t>
            </a:r>
            <a:endParaRPr sz="4500" u="none" spc="-5" dirty="0">
              <a:solidFill>
                <a:srgbClr val="121453"/>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09800" y="102848"/>
            <a:ext cx="1273904" cy="1171561"/>
          </a:xfrm>
          <a:prstGeom prst="rect">
            <a:avLst/>
          </a:prstGeom>
        </p:spPr>
      </p:pic>
      <p:sp>
        <p:nvSpPr>
          <p:cNvPr id="26" name="object 10">
            <a:extLst>
              <a:ext uri="{FF2B5EF4-FFF2-40B4-BE49-F238E27FC236}">
                <a16:creationId xmlns:a16="http://schemas.microsoft.com/office/drawing/2014/main" xmlns="" id="{3BC0FEC4-C3F0-C047-A954-DE99D9793B47}"/>
              </a:ext>
            </a:extLst>
          </p:cNvPr>
          <p:cNvSpPr txBox="1"/>
          <p:nvPr/>
        </p:nvSpPr>
        <p:spPr>
          <a:xfrm>
            <a:off x="526466" y="2362200"/>
            <a:ext cx="13697534" cy="10162654"/>
          </a:xfrm>
          <a:prstGeom prst="rect">
            <a:avLst/>
          </a:prstGeom>
        </p:spPr>
        <p:txBody>
          <a:bodyPr vert="horz" wrap="square" lIns="0" tIns="37465" rIns="0" bIns="0" rtlCol="0">
            <a:spAutoFit/>
          </a:bodyPr>
          <a:lstStyle/>
          <a:p>
            <a:pPr lvl="1">
              <a:lnSpc>
                <a:spcPct val="80000"/>
              </a:lnSpc>
            </a:pPr>
            <a:endParaRPr lang="tr-TR" altLang="tr-TR" sz="2150" b="1" dirty="0" smtClean="0">
              <a:solidFill>
                <a:srgbClr val="121453"/>
              </a:solidFill>
              <a:latin typeface="Arial" panose="020B0604020202020204" pitchFamily="34" charset="0"/>
              <a:cs typeface="Arial" panose="020B0604020202020204" pitchFamily="34" charset="0"/>
            </a:endParaRPr>
          </a:p>
          <a:p>
            <a:pPr lvl="1">
              <a:lnSpc>
                <a:spcPct val="80000"/>
              </a:lnSpc>
            </a:pPr>
            <a:endParaRPr lang="tr-TR" altLang="tr-TR" sz="2150" b="1" dirty="0">
              <a:solidFill>
                <a:srgbClr val="121453"/>
              </a:solidFill>
              <a:latin typeface="Arial" panose="020B0604020202020204" pitchFamily="34" charset="0"/>
              <a:cs typeface="Arial" panose="020B0604020202020204" pitchFamily="34" charset="0"/>
            </a:endParaRPr>
          </a:p>
          <a:p>
            <a:pPr lvl="1">
              <a:lnSpc>
                <a:spcPct val="80000"/>
              </a:lnSpc>
            </a:pPr>
            <a:r>
              <a:rPr lang="tr-TR" altLang="tr-TR" sz="2150" b="1" dirty="0" smtClean="0">
                <a:solidFill>
                  <a:srgbClr val="121453"/>
                </a:solidFill>
                <a:latin typeface="Arial" panose="020B0604020202020204" pitchFamily="34" charset="0"/>
                <a:cs typeface="Arial" panose="020B0604020202020204" pitchFamily="34" charset="0"/>
              </a:rPr>
              <a:t>Avukat </a:t>
            </a:r>
            <a:r>
              <a:rPr lang="tr-TR" altLang="tr-TR" sz="2150" b="1" dirty="0">
                <a:solidFill>
                  <a:srgbClr val="121453"/>
                </a:solidFill>
                <a:latin typeface="Arial" panose="020B0604020202020204" pitchFamily="34" charset="0"/>
                <a:cs typeface="Arial" panose="020B0604020202020204" pitchFamily="34" charset="0"/>
              </a:rPr>
              <a:t>Mesleki Sorumluluk Sigortası ile;</a:t>
            </a:r>
          </a:p>
          <a:p>
            <a:pPr lvl="1">
              <a:lnSpc>
                <a:spcPct val="80000"/>
              </a:lnSpc>
              <a:buFont typeface="Wingdings" pitchFamily="2" charset="2"/>
              <a:buNone/>
            </a:pPr>
            <a:endParaRPr lang="tr-TR" altLang="zh-CN" sz="2150" dirty="0">
              <a:solidFill>
                <a:srgbClr val="121453"/>
              </a:solidFill>
              <a:latin typeface="Arial" panose="020B0604020202020204" pitchFamily="34" charset="0"/>
              <a:cs typeface="Arial" panose="020B0604020202020204" pitchFamily="34" charset="0"/>
            </a:endParaRPr>
          </a:p>
          <a:p>
            <a:pPr lvl="1">
              <a:lnSpc>
                <a:spcPct val="80000"/>
              </a:lnSpc>
              <a:buFont typeface="Wingdings" pitchFamily="2" charset="2"/>
              <a:buNone/>
            </a:pPr>
            <a:r>
              <a:rPr lang="tr-TR" altLang="zh-CN" sz="2150" dirty="0">
                <a:solidFill>
                  <a:srgbClr val="121453"/>
                </a:solidFill>
                <a:latin typeface="Arial" panose="020B0604020202020204" pitchFamily="34" charset="0"/>
                <a:cs typeface="Arial" panose="020B0604020202020204" pitchFamily="34" charset="0"/>
              </a:rPr>
              <a:t>Meslek </a:t>
            </a:r>
            <a:r>
              <a:rPr lang="tr-TR" altLang="zh-CN" sz="2150" dirty="0" smtClean="0">
                <a:solidFill>
                  <a:srgbClr val="121453"/>
                </a:solidFill>
                <a:latin typeface="Arial" panose="020B0604020202020204" pitchFamily="34" charset="0"/>
                <a:cs typeface="Arial" panose="020B0604020202020204" pitchFamily="34" charset="0"/>
              </a:rPr>
              <a:t>mensubunun,</a:t>
            </a:r>
          </a:p>
          <a:p>
            <a:pPr lvl="1">
              <a:lnSpc>
                <a:spcPct val="80000"/>
              </a:lnSpc>
              <a:buFont typeface="Wingdings" pitchFamily="2" charset="2"/>
              <a:buNone/>
            </a:pPr>
            <a:endParaRPr lang="tr-TR" altLang="zh-CN" sz="2150" dirty="0">
              <a:solidFill>
                <a:srgbClr val="121453"/>
              </a:solidFill>
              <a:latin typeface="Arial" panose="020B0604020202020204" pitchFamily="34" charset="0"/>
              <a:cs typeface="Arial" panose="020B0604020202020204" pitchFamily="34" charset="0"/>
            </a:endParaRPr>
          </a:p>
          <a:p>
            <a:pPr lvl="1">
              <a:lnSpc>
                <a:spcPct val="80000"/>
              </a:lnSpc>
              <a:buFont typeface="Wingdings" panose="05000000000000000000" pitchFamily="2" charset="2"/>
              <a:buChar char="ü"/>
            </a:pPr>
            <a:r>
              <a:rPr lang="tr-TR" altLang="tr-TR" sz="2150" dirty="0">
                <a:solidFill>
                  <a:srgbClr val="121453"/>
                </a:solidFill>
                <a:latin typeface="Arial" panose="020B0604020202020204" pitchFamily="34" charset="0"/>
                <a:cs typeface="Arial" panose="020B0604020202020204" pitchFamily="34" charset="0"/>
              </a:rPr>
              <a:t>İhmal, kusur sonucu mesleki faaliyetini tam olarak yerine getirememesi</a:t>
            </a:r>
            <a:r>
              <a:rPr lang="tr-TR" altLang="tr-TR" sz="2150" dirty="0" smtClean="0">
                <a:solidFill>
                  <a:srgbClr val="121453"/>
                </a:solidFill>
                <a:latin typeface="Arial" panose="020B0604020202020204" pitchFamily="34" charset="0"/>
                <a:cs typeface="Arial" panose="020B0604020202020204" pitchFamily="34" charset="0"/>
              </a:rPr>
              <a:t>;</a:t>
            </a:r>
          </a:p>
          <a:p>
            <a:pPr lvl="1">
              <a:lnSpc>
                <a:spcPct val="80000"/>
              </a:lnSpc>
              <a:buFont typeface="Wingdings" panose="05000000000000000000" pitchFamily="2" charset="2"/>
              <a:buChar char="ü"/>
            </a:pPr>
            <a:endParaRPr lang="tr-TR" altLang="tr-TR" sz="2150" dirty="0">
              <a:solidFill>
                <a:srgbClr val="121453"/>
              </a:solidFill>
              <a:latin typeface="Arial" panose="020B0604020202020204" pitchFamily="34" charset="0"/>
              <a:cs typeface="Arial" panose="020B0604020202020204" pitchFamily="34" charset="0"/>
            </a:endParaRPr>
          </a:p>
          <a:p>
            <a:pPr lvl="1">
              <a:lnSpc>
                <a:spcPct val="80000"/>
              </a:lnSpc>
              <a:buFont typeface="Wingdings" panose="05000000000000000000" pitchFamily="2" charset="2"/>
              <a:buChar char="ü"/>
            </a:pPr>
            <a:r>
              <a:rPr lang="tr-TR" altLang="tr-TR" sz="2150" dirty="0">
                <a:solidFill>
                  <a:srgbClr val="121453"/>
                </a:solidFill>
                <a:latin typeface="Arial" panose="020B0604020202020204" pitchFamily="34" charset="0"/>
                <a:cs typeface="Arial" panose="020B0604020202020204" pitchFamily="34" charset="0"/>
              </a:rPr>
              <a:t>Mesleki faaliyetini yerine getirirken yapacağı hata veya ihmaller; </a:t>
            </a:r>
            <a:endParaRPr lang="tr-TR" altLang="tr-TR" sz="2150" dirty="0" smtClean="0">
              <a:solidFill>
                <a:srgbClr val="121453"/>
              </a:solidFill>
              <a:latin typeface="Arial" panose="020B0604020202020204" pitchFamily="34" charset="0"/>
              <a:cs typeface="Arial" panose="020B0604020202020204" pitchFamily="34" charset="0"/>
            </a:endParaRPr>
          </a:p>
          <a:p>
            <a:pPr lvl="1">
              <a:lnSpc>
                <a:spcPct val="80000"/>
              </a:lnSpc>
              <a:buFont typeface="Wingdings" panose="05000000000000000000" pitchFamily="2" charset="2"/>
              <a:buChar char="ü"/>
            </a:pPr>
            <a:endParaRPr lang="tr-TR" altLang="tr-TR" sz="2150" dirty="0">
              <a:solidFill>
                <a:srgbClr val="121453"/>
              </a:solidFill>
              <a:latin typeface="Arial" panose="020B0604020202020204" pitchFamily="34" charset="0"/>
              <a:cs typeface="Arial" panose="020B0604020202020204" pitchFamily="34" charset="0"/>
            </a:endParaRPr>
          </a:p>
          <a:p>
            <a:pPr lvl="1">
              <a:lnSpc>
                <a:spcPct val="80000"/>
              </a:lnSpc>
              <a:buFont typeface="Wingdings" panose="05000000000000000000" pitchFamily="2" charset="2"/>
              <a:buChar char="ü"/>
            </a:pPr>
            <a:r>
              <a:rPr lang="tr-TR" altLang="tr-TR" sz="2150" dirty="0">
                <a:solidFill>
                  <a:srgbClr val="121453"/>
                </a:solidFill>
                <a:latin typeface="Arial" panose="020B0604020202020204" pitchFamily="34" charset="0"/>
                <a:cs typeface="Arial" panose="020B0604020202020204" pitchFamily="34" charset="0"/>
              </a:rPr>
              <a:t>Yanlış beyanda bulunma,  hatalı veya yanıltıcı beyan verme, </a:t>
            </a:r>
            <a:endParaRPr lang="tr-TR" altLang="tr-TR" sz="2150" dirty="0" smtClean="0">
              <a:solidFill>
                <a:srgbClr val="121453"/>
              </a:solidFill>
              <a:latin typeface="Arial" panose="020B0604020202020204" pitchFamily="34" charset="0"/>
              <a:cs typeface="Arial" panose="020B0604020202020204" pitchFamily="34" charset="0"/>
            </a:endParaRPr>
          </a:p>
          <a:p>
            <a:pPr lvl="1">
              <a:lnSpc>
                <a:spcPct val="80000"/>
              </a:lnSpc>
              <a:buFont typeface="Wingdings" panose="05000000000000000000" pitchFamily="2" charset="2"/>
              <a:buChar char="ü"/>
            </a:pPr>
            <a:endParaRPr lang="tr-TR" altLang="tr-TR" sz="2150" dirty="0">
              <a:solidFill>
                <a:srgbClr val="121453"/>
              </a:solidFill>
              <a:latin typeface="Arial" panose="020B0604020202020204" pitchFamily="34" charset="0"/>
              <a:cs typeface="Arial" panose="020B0604020202020204" pitchFamily="34" charset="0"/>
            </a:endParaRPr>
          </a:p>
          <a:p>
            <a:pPr lvl="1">
              <a:lnSpc>
                <a:spcPct val="80000"/>
              </a:lnSpc>
              <a:buFont typeface="Wingdings" panose="05000000000000000000" pitchFamily="2" charset="2"/>
              <a:buChar char="ü"/>
            </a:pPr>
            <a:r>
              <a:rPr lang="tr-TR" altLang="tr-TR" sz="2150" dirty="0">
                <a:solidFill>
                  <a:srgbClr val="121453"/>
                </a:solidFill>
                <a:latin typeface="Arial" panose="020B0604020202020204" pitchFamily="34" charset="0"/>
                <a:cs typeface="Arial" panose="020B0604020202020204" pitchFamily="34" charset="0"/>
              </a:rPr>
              <a:t>Gizliliği ihlal </a:t>
            </a:r>
            <a:endParaRPr lang="tr-TR" altLang="tr-TR" sz="2150" dirty="0" smtClean="0">
              <a:solidFill>
                <a:srgbClr val="121453"/>
              </a:solidFill>
              <a:latin typeface="Arial" panose="020B0604020202020204" pitchFamily="34" charset="0"/>
              <a:cs typeface="Arial" panose="020B0604020202020204" pitchFamily="34" charset="0"/>
            </a:endParaRPr>
          </a:p>
          <a:p>
            <a:pPr lvl="1">
              <a:lnSpc>
                <a:spcPct val="80000"/>
              </a:lnSpc>
              <a:buFont typeface="Wingdings" panose="05000000000000000000" pitchFamily="2" charset="2"/>
              <a:buChar char="ü"/>
            </a:pPr>
            <a:endParaRPr lang="tr-TR" altLang="tr-TR" sz="2150" dirty="0">
              <a:solidFill>
                <a:srgbClr val="121453"/>
              </a:solidFill>
              <a:latin typeface="Arial" panose="020B0604020202020204" pitchFamily="34" charset="0"/>
              <a:cs typeface="Arial" panose="020B0604020202020204" pitchFamily="34" charset="0"/>
            </a:endParaRPr>
          </a:p>
          <a:p>
            <a:pPr lvl="1">
              <a:lnSpc>
                <a:spcPct val="80000"/>
              </a:lnSpc>
            </a:pPr>
            <a:r>
              <a:rPr lang="tr-TR" altLang="tr-TR" sz="2150" dirty="0">
                <a:solidFill>
                  <a:srgbClr val="121453"/>
                </a:solidFill>
                <a:latin typeface="Arial" panose="020B0604020202020204" pitchFamily="34" charset="0"/>
                <a:cs typeface="Arial" panose="020B0604020202020204" pitchFamily="34" charset="0"/>
              </a:rPr>
              <a:t>gibi fiilleri sonucu müvekkillerinin kendisinden talep edecekleri </a:t>
            </a:r>
            <a:r>
              <a:rPr lang="tr-TR" altLang="tr-TR" sz="2150" b="1" dirty="0">
                <a:solidFill>
                  <a:srgbClr val="121453"/>
                </a:solidFill>
                <a:latin typeface="Arial" panose="020B0604020202020204" pitchFamily="34" charset="0"/>
                <a:cs typeface="Arial" panose="020B0604020202020204" pitchFamily="34" charset="0"/>
              </a:rPr>
              <a:t>tazminatlar</a:t>
            </a:r>
            <a:r>
              <a:rPr lang="tr-TR" altLang="tr-TR" sz="2150" dirty="0">
                <a:solidFill>
                  <a:srgbClr val="121453"/>
                </a:solidFill>
                <a:latin typeface="Arial" panose="020B0604020202020204" pitchFamily="34" charset="0"/>
                <a:cs typeface="Arial" panose="020B0604020202020204" pitchFamily="34" charset="0"/>
              </a:rPr>
              <a:t> ile meslek mensubuna karşı doğan </a:t>
            </a:r>
            <a:r>
              <a:rPr lang="tr-TR" altLang="tr-TR" sz="2150" b="1" dirty="0">
                <a:solidFill>
                  <a:srgbClr val="121453"/>
                </a:solidFill>
                <a:latin typeface="Arial" panose="020B0604020202020204" pitchFamily="34" charset="0"/>
                <a:cs typeface="Arial" panose="020B0604020202020204" pitchFamily="34" charset="0"/>
              </a:rPr>
              <a:t>tazminat taleplerinin savunması için harcanan masraflar</a:t>
            </a:r>
            <a:r>
              <a:rPr lang="tr-TR" altLang="tr-TR" sz="2150" dirty="0">
                <a:solidFill>
                  <a:srgbClr val="121453"/>
                </a:solidFill>
                <a:latin typeface="Arial" panose="020B0604020202020204" pitchFamily="34" charset="0"/>
                <a:cs typeface="Arial" panose="020B0604020202020204" pitchFamily="34" charset="0"/>
              </a:rPr>
              <a:t>ı teminat altına alır.</a:t>
            </a:r>
          </a:p>
          <a:p>
            <a:pPr lvl="1">
              <a:lnSpc>
                <a:spcPct val="80000"/>
              </a:lnSpc>
            </a:pPr>
            <a:endParaRPr lang="tr-TR" altLang="tr-TR" sz="2150" dirty="0">
              <a:solidFill>
                <a:srgbClr val="121453"/>
              </a:solidFill>
              <a:latin typeface="Arial" panose="020B0604020202020204" pitchFamily="34" charset="0"/>
              <a:cs typeface="Arial" panose="020B0604020202020204" pitchFamily="34" charset="0"/>
            </a:endParaRPr>
          </a:p>
          <a:p>
            <a:pPr lvl="1">
              <a:lnSpc>
                <a:spcPct val="80000"/>
              </a:lnSpc>
              <a:buFont typeface="Wingdings" panose="05000000000000000000" pitchFamily="2" charset="2"/>
              <a:buChar char="ü"/>
            </a:pPr>
            <a:r>
              <a:rPr lang="tr-TR" altLang="tr-TR" sz="2150" dirty="0">
                <a:solidFill>
                  <a:srgbClr val="121453"/>
                </a:solidFill>
                <a:latin typeface="Arial" panose="020B0604020202020204" pitchFamily="34" charset="0"/>
                <a:cs typeface="Arial" panose="020B0604020202020204" pitchFamily="34" charset="0"/>
              </a:rPr>
              <a:t>Sigortalıya karşı gelebilecek </a:t>
            </a:r>
            <a:r>
              <a:rPr lang="tr-TR" altLang="tr-TR" sz="2150" b="1" dirty="0">
                <a:solidFill>
                  <a:srgbClr val="121453"/>
                </a:solidFill>
                <a:latin typeface="Arial" panose="020B0604020202020204" pitchFamily="34" charset="0"/>
                <a:cs typeface="Arial" panose="020B0604020202020204" pitchFamily="34" charset="0"/>
              </a:rPr>
              <a:t>hakaret</a:t>
            </a:r>
            <a:r>
              <a:rPr lang="tr-TR" altLang="tr-TR" sz="2150" dirty="0">
                <a:solidFill>
                  <a:srgbClr val="121453"/>
                </a:solidFill>
                <a:latin typeface="Arial" panose="020B0604020202020204" pitchFamily="34" charset="0"/>
                <a:cs typeface="Arial" panose="020B0604020202020204" pitchFamily="34" charset="0"/>
              </a:rPr>
              <a:t> ve </a:t>
            </a:r>
            <a:r>
              <a:rPr lang="tr-TR" altLang="tr-TR" sz="2150" b="1" dirty="0">
                <a:solidFill>
                  <a:srgbClr val="121453"/>
                </a:solidFill>
                <a:latin typeface="Arial" panose="020B0604020202020204" pitchFamily="34" charset="0"/>
                <a:cs typeface="Arial" panose="020B0604020202020204" pitchFamily="34" charset="0"/>
              </a:rPr>
              <a:t>manevi tazminat talepleri </a:t>
            </a:r>
            <a:r>
              <a:rPr lang="tr-TR" altLang="tr-TR" sz="2150" dirty="0">
                <a:solidFill>
                  <a:srgbClr val="121453"/>
                </a:solidFill>
                <a:latin typeface="Arial" panose="020B0604020202020204" pitchFamily="34" charset="0"/>
                <a:cs typeface="Arial" panose="020B0604020202020204" pitchFamily="34" charset="0"/>
              </a:rPr>
              <a:t>de teminat altındadır</a:t>
            </a:r>
          </a:p>
          <a:p>
            <a:pPr marL="12700">
              <a:lnSpc>
                <a:spcPct val="100000"/>
              </a:lnSpc>
              <a:spcBef>
                <a:spcPts val="295"/>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sz="21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7"/>
          </p:nvPr>
        </p:nvSpPr>
        <p:spPr>
          <a:xfrm>
            <a:off x="-1549400" y="8762719"/>
            <a:ext cx="3738880" cy="276999"/>
          </a:xfrm>
        </p:spPr>
        <p:txBody>
          <a:bodyPr/>
          <a:lstStyle/>
          <a:p>
            <a:pPr algn="ctr"/>
            <a:fld id="{B6F15528-21DE-4FAA-801E-634DDDAF4B2B}" type="slidenum">
              <a:rPr lang="tr-TR" smtClean="0"/>
              <a:pPr algn="ctr"/>
              <a:t>3</a:t>
            </a:fld>
            <a:endParaRPr lang="tr-TR" dirty="0"/>
          </a:p>
        </p:txBody>
      </p:sp>
    </p:spTree>
    <p:extLst>
      <p:ext uri="{BB962C8B-B14F-4D97-AF65-F5344CB8AC3E}">
        <p14:creationId xmlns:p14="http://schemas.microsoft.com/office/powerpoint/2010/main" val="1667430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0"/>
            <a:ext cx="16281400" cy="1347646"/>
          </a:xfrm>
          <a:prstGeom prst="rect">
            <a:avLst/>
          </a:prstGeom>
          <a:solidFill>
            <a:srgbClr val="1014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Arial" panose="020B0604020202020204" pitchFamily="34" charset="0"/>
              <a:cs typeface="Arial" panose="020B0604020202020204" pitchFamily="34" charset="0"/>
            </a:endParaRPr>
          </a:p>
        </p:txBody>
      </p:sp>
      <p:sp>
        <p:nvSpPr>
          <p:cNvPr id="9" name="object 17">
            <a:extLst>
              <a:ext uri="{FF2B5EF4-FFF2-40B4-BE49-F238E27FC236}">
                <a16:creationId xmlns:a16="http://schemas.microsoft.com/office/drawing/2014/main" xmlns="" id="{B2163361-B210-3449-AD5A-5159371A90C4}"/>
              </a:ext>
            </a:extLst>
          </p:cNvPr>
          <p:cNvSpPr/>
          <p:nvPr/>
        </p:nvSpPr>
        <p:spPr>
          <a:xfrm>
            <a:off x="508000" y="8786673"/>
            <a:ext cx="15240000" cy="52527"/>
          </a:xfrm>
          <a:custGeom>
            <a:avLst/>
            <a:gdLst/>
            <a:ahLst/>
            <a:cxnLst/>
            <a:rect l="l" t="t" r="r" b="b"/>
            <a:pathLst>
              <a:path w="11603990">
                <a:moveTo>
                  <a:pt x="11603888" y="0"/>
                </a:moveTo>
                <a:lnTo>
                  <a:pt x="0" y="0"/>
                </a:lnTo>
              </a:path>
            </a:pathLst>
          </a:custGeom>
          <a:ln w="25374">
            <a:solidFill>
              <a:srgbClr val="C38A5F"/>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0" name="object 18">
            <a:extLst>
              <a:ext uri="{FF2B5EF4-FFF2-40B4-BE49-F238E27FC236}">
                <a16:creationId xmlns:a16="http://schemas.microsoft.com/office/drawing/2014/main" xmlns="" id="{AAF80397-08B6-9145-89A2-D196CBB39DC7}"/>
              </a:ext>
            </a:extLst>
          </p:cNvPr>
          <p:cNvSpPr txBox="1"/>
          <p:nvPr/>
        </p:nvSpPr>
        <p:spPr>
          <a:xfrm>
            <a:off x="508000" y="223620"/>
            <a:ext cx="13563600" cy="843180"/>
          </a:xfrm>
          <a:prstGeom prst="rect">
            <a:avLst/>
          </a:prstGeom>
        </p:spPr>
        <p:txBody>
          <a:bodyPr vert="horz" wrap="square" lIns="0" tIns="12065" rIns="0" bIns="0" rtlCol="0">
            <a:spAutoFit/>
          </a:bodyPr>
          <a:lstStyle/>
          <a:p>
            <a:pPr marL="12700">
              <a:lnSpc>
                <a:spcPct val="100000"/>
              </a:lnSpc>
              <a:spcBef>
                <a:spcPts val="95"/>
              </a:spcBef>
            </a:pPr>
            <a:r>
              <a:rPr lang="tr-TR" sz="5400" spc="-10" dirty="0">
                <a:solidFill>
                  <a:srgbClr val="C38A5F"/>
                </a:solidFill>
                <a:latin typeface="Arial" panose="020B0604020202020204" pitchFamily="34" charset="0"/>
                <a:cs typeface="Arial" panose="020B0604020202020204" pitchFamily="34" charset="0"/>
              </a:rPr>
              <a:t>Avukat Mesleki Sorumluluk Sigortası</a:t>
            </a:r>
            <a:endParaRPr lang="tr-TR" sz="5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09800" y="102848"/>
            <a:ext cx="1273904" cy="1171561"/>
          </a:xfrm>
          <a:prstGeom prst="rect">
            <a:avLst/>
          </a:prstGeom>
        </p:spPr>
      </p:pic>
      <p:sp>
        <p:nvSpPr>
          <p:cNvPr id="26" name="object 10">
            <a:extLst>
              <a:ext uri="{FF2B5EF4-FFF2-40B4-BE49-F238E27FC236}">
                <a16:creationId xmlns:a16="http://schemas.microsoft.com/office/drawing/2014/main" xmlns="" id="{3BC0FEC4-C3F0-C047-A954-DE99D9793B47}"/>
              </a:ext>
            </a:extLst>
          </p:cNvPr>
          <p:cNvSpPr txBox="1"/>
          <p:nvPr/>
        </p:nvSpPr>
        <p:spPr>
          <a:xfrm>
            <a:off x="521222" y="2438400"/>
            <a:ext cx="13697534" cy="8734571"/>
          </a:xfrm>
          <a:prstGeom prst="rect">
            <a:avLst/>
          </a:prstGeom>
        </p:spPr>
        <p:txBody>
          <a:bodyPr vert="horz" wrap="square" lIns="0" tIns="37465" rIns="0" bIns="0" rtlCol="0">
            <a:spAutoFit/>
          </a:bodyPr>
          <a:lstStyle/>
          <a:p>
            <a:pPr lvl="1">
              <a:lnSpc>
                <a:spcPct val="80000"/>
              </a:lnSpc>
            </a:pPr>
            <a:r>
              <a:rPr lang="tr-TR" altLang="tr-TR" sz="2150" b="1" dirty="0">
                <a:solidFill>
                  <a:srgbClr val="121453"/>
                </a:solidFill>
                <a:latin typeface="Arial" panose="020B0604020202020204" pitchFamily="34" charset="0"/>
                <a:cs typeface="Arial" panose="020B0604020202020204" pitchFamily="34" charset="0"/>
              </a:rPr>
              <a:t> </a:t>
            </a:r>
            <a:r>
              <a:rPr lang="tr-TR" altLang="tr-TR" sz="2150" dirty="0">
                <a:solidFill>
                  <a:srgbClr val="121453"/>
                </a:solidFill>
                <a:latin typeface="Arial" panose="020B0604020202020204" pitchFamily="34" charset="0"/>
                <a:cs typeface="Arial" panose="020B0604020202020204" pitchFamily="34" charset="0"/>
              </a:rPr>
              <a:t>Bu teminatlara ek olarak,</a:t>
            </a:r>
          </a:p>
          <a:p>
            <a:pPr marL="800100" lvl="1" indent="-342900">
              <a:lnSpc>
                <a:spcPct val="80000"/>
              </a:lnSpc>
              <a:buFont typeface="Wingdings" panose="05000000000000000000" pitchFamily="2" charset="2"/>
              <a:buChar char="ü"/>
            </a:pPr>
            <a:endParaRPr lang="tr-TR" altLang="tr-TR" sz="2150" dirty="0">
              <a:solidFill>
                <a:srgbClr val="121453"/>
              </a:solidFill>
              <a:latin typeface="Arial" panose="020B0604020202020204" pitchFamily="34" charset="0"/>
              <a:cs typeface="Arial" panose="020B0604020202020204" pitchFamily="34" charset="0"/>
            </a:endParaRPr>
          </a:p>
          <a:p>
            <a:pPr marL="800100" lvl="1" indent="-342900">
              <a:lnSpc>
                <a:spcPct val="80000"/>
              </a:lnSpc>
              <a:buFont typeface="Wingdings" panose="05000000000000000000" pitchFamily="2" charset="2"/>
              <a:buChar char="ü"/>
            </a:pPr>
            <a:r>
              <a:rPr lang="tr-TR" altLang="tr-TR" sz="2150" dirty="0">
                <a:solidFill>
                  <a:srgbClr val="121453"/>
                </a:solidFill>
                <a:latin typeface="Arial" panose="020B0604020202020204" pitchFamily="34" charset="0"/>
                <a:cs typeface="Arial" panose="020B0604020202020204" pitchFamily="34" charset="0"/>
              </a:rPr>
              <a:t>Sigortalıya karşı soruşturma yetkisine sahip herhangi bir kamu kuruluşu ya da meslek birliği tarafından yapılan herhangi bir şikayetin Sigortalı tarafından ya da Sigortalı adına araştırılması, savunması, dava açılması ya da temyizi safhasında 50.000 TL’ye kadar yapılan yargı benzeri masraflar</a:t>
            </a:r>
            <a:r>
              <a:rPr lang="tr-TR" altLang="tr-TR" sz="2150" dirty="0" smtClean="0">
                <a:solidFill>
                  <a:srgbClr val="121453"/>
                </a:solidFill>
                <a:latin typeface="Arial" panose="020B0604020202020204" pitchFamily="34" charset="0"/>
                <a:cs typeface="Arial" panose="020B0604020202020204" pitchFamily="34" charset="0"/>
              </a:rPr>
              <a:t>,</a:t>
            </a:r>
          </a:p>
          <a:p>
            <a:pPr marL="800100" lvl="1" indent="-342900">
              <a:lnSpc>
                <a:spcPct val="80000"/>
              </a:lnSpc>
              <a:buFont typeface="Wingdings" panose="05000000000000000000" pitchFamily="2" charset="2"/>
              <a:buChar char="ü"/>
            </a:pPr>
            <a:endParaRPr lang="tr-TR" altLang="tr-TR" sz="2150" dirty="0">
              <a:solidFill>
                <a:srgbClr val="121453"/>
              </a:solidFill>
              <a:latin typeface="Arial" panose="020B0604020202020204" pitchFamily="34" charset="0"/>
              <a:cs typeface="Arial" panose="020B0604020202020204" pitchFamily="34" charset="0"/>
            </a:endParaRPr>
          </a:p>
          <a:p>
            <a:pPr marL="800100" lvl="1" indent="-342900">
              <a:lnSpc>
                <a:spcPct val="80000"/>
              </a:lnSpc>
              <a:buFont typeface="Wingdings" panose="05000000000000000000" pitchFamily="2" charset="2"/>
              <a:buChar char="ü"/>
            </a:pPr>
            <a:r>
              <a:rPr lang="tr-TR" altLang="tr-TR" sz="2150" dirty="0" smtClean="0">
                <a:solidFill>
                  <a:srgbClr val="121453"/>
                </a:solidFill>
                <a:latin typeface="Arial" panose="020B0604020202020204" pitchFamily="34" charset="0"/>
                <a:cs typeface="Arial" panose="020B0604020202020204" pitchFamily="34" charset="0"/>
              </a:rPr>
              <a:t>Sigortalının </a:t>
            </a:r>
            <a:r>
              <a:rPr lang="tr-TR" altLang="tr-TR" sz="2150" dirty="0">
                <a:solidFill>
                  <a:srgbClr val="121453"/>
                </a:solidFill>
                <a:latin typeface="Arial" panose="020B0604020202020204" pitchFamily="34" charset="0"/>
                <a:cs typeface="Arial" panose="020B0604020202020204" pitchFamily="34" charset="0"/>
              </a:rPr>
              <a:t>itibarına gelen zararı hafifletmek için 50.000 TL’ye kadar yapılan iletişim masrafları</a:t>
            </a:r>
            <a:r>
              <a:rPr lang="tr-TR" altLang="tr-TR" sz="2150" dirty="0" smtClean="0">
                <a:solidFill>
                  <a:srgbClr val="121453"/>
                </a:solidFill>
                <a:latin typeface="Arial" panose="020B0604020202020204" pitchFamily="34" charset="0"/>
                <a:cs typeface="Arial" panose="020B0604020202020204" pitchFamily="34" charset="0"/>
              </a:rPr>
              <a:t>,</a:t>
            </a:r>
          </a:p>
          <a:p>
            <a:pPr marL="800100" lvl="1" indent="-342900">
              <a:lnSpc>
                <a:spcPct val="80000"/>
              </a:lnSpc>
              <a:buFont typeface="Wingdings" panose="05000000000000000000" pitchFamily="2" charset="2"/>
              <a:buChar char="ü"/>
            </a:pPr>
            <a:endParaRPr lang="tr-TR" altLang="tr-TR" sz="2150" dirty="0">
              <a:solidFill>
                <a:srgbClr val="121453"/>
              </a:solidFill>
              <a:latin typeface="Arial" panose="020B0604020202020204" pitchFamily="34" charset="0"/>
              <a:cs typeface="Arial" panose="020B0604020202020204" pitchFamily="34" charset="0"/>
            </a:endParaRPr>
          </a:p>
          <a:p>
            <a:pPr marL="800100" lvl="1" indent="-342900">
              <a:lnSpc>
                <a:spcPct val="80000"/>
              </a:lnSpc>
              <a:buFont typeface="Wingdings" panose="05000000000000000000" pitchFamily="2" charset="2"/>
              <a:buChar char="ü"/>
            </a:pPr>
            <a:r>
              <a:rPr lang="tr-TR" altLang="tr-TR" sz="2150" dirty="0">
                <a:solidFill>
                  <a:srgbClr val="121453"/>
                </a:solidFill>
                <a:latin typeface="Arial" panose="020B0604020202020204" pitchFamily="34" charset="0"/>
                <a:cs typeface="Arial" panose="020B0604020202020204" pitchFamily="34" charset="0"/>
              </a:rPr>
              <a:t>Sigortalının yasal sorumluluğunda bulunan ancak poliçe dönemi içinde tahrip olmuş, zarar görmüş, kaybolmuş, bozulmuş, silinmiş veya unutulmuş olan müvekkillere ait dokümanları yenilemek veya onarmak için 100.000 TL’ye kadar yapılan masraf ve giderler</a:t>
            </a:r>
            <a:r>
              <a:rPr lang="tr-TR" altLang="tr-TR" sz="2150" dirty="0" smtClean="0">
                <a:solidFill>
                  <a:srgbClr val="121453"/>
                </a:solidFill>
                <a:latin typeface="Arial" panose="020B0604020202020204" pitchFamily="34" charset="0"/>
                <a:cs typeface="Arial" panose="020B0604020202020204" pitchFamily="34" charset="0"/>
              </a:rPr>
              <a:t>,</a:t>
            </a:r>
          </a:p>
          <a:p>
            <a:pPr marL="800100" lvl="1" indent="-342900">
              <a:lnSpc>
                <a:spcPct val="80000"/>
              </a:lnSpc>
              <a:buFont typeface="Wingdings" panose="05000000000000000000" pitchFamily="2" charset="2"/>
              <a:buChar char="ü"/>
            </a:pPr>
            <a:endParaRPr lang="tr-TR" altLang="tr-TR" sz="2150" dirty="0">
              <a:solidFill>
                <a:srgbClr val="121453"/>
              </a:solidFill>
              <a:latin typeface="Arial" panose="020B0604020202020204" pitchFamily="34" charset="0"/>
              <a:cs typeface="Arial" panose="020B0604020202020204" pitchFamily="34" charset="0"/>
            </a:endParaRPr>
          </a:p>
          <a:p>
            <a:pPr marL="800100" lvl="1" indent="-342900">
              <a:lnSpc>
                <a:spcPct val="80000"/>
              </a:lnSpc>
              <a:buFont typeface="Wingdings" panose="05000000000000000000" pitchFamily="2" charset="2"/>
              <a:buChar char="ü"/>
            </a:pPr>
            <a:r>
              <a:rPr lang="tr-TR" altLang="tr-TR" sz="2150" dirty="0">
                <a:solidFill>
                  <a:srgbClr val="121453"/>
                </a:solidFill>
                <a:latin typeface="Arial" panose="020B0604020202020204" pitchFamily="34" charset="0"/>
                <a:cs typeface="Arial" panose="020B0604020202020204" pitchFamily="34" charset="0"/>
              </a:rPr>
              <a:t>Sigortalının vekaletnamesinde tevkil yetkisi uyarınca poliçede tanımlı “sigortalı” haricinde yetkili kıldığı avukatların, Sigortalıya karşı tazminat ödeme yükümlülüğünü doğuracak eylemleri teminat kapsamındadır. </a:t>
            </a:r>
            <a:endParaRPr lang="en-US" sz="2150" dirty="0" smtClean="0">
              <a:solidFill>
                <a:srgbClr val="121453"/>
              </a:solidFill>
              <a:latin typeface="Arial" panose="020B0604020202020204" pitchFamily="34" charset="0"/>
              <a:cs typeface="Arial" panose="020B0604020202020204" pitchFamily="34" charset="0"/>
            </a:endParaRPr>
          </a:p>
          <a:p>
            <a:pPr marL="355600" indent="-342900">
              <a:lnSpc>
                <a:spcPct val="100000"/>
              </a:lnSpc>
              <a:spcBef>
                <a:spcPts val="200"/>
              </a:spcBef>
              <a:buFont typeface="Wingdings" panose="05000000000000000000" pitchFamily="2" charset="2"/>
              <a:buChar char="ü"/>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sz="21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7"/>
          </p:nvPr>
        </p:nvSpPr>
        <p:spPr>
          <a:xfrm>
            <a:off x="-1549400" y="8762719"/>
            <a:ext cx="3738880" cy="276999"/>
          </a:xfrm>
        </p:spPr>
        <p:txBody>
          <a:bodyPr/>
          <a:lstStyle/>
          <a:p>
            <a:pPr algn="ctr"/>
            <a:fld id="{B6F15528-21DE-4FAA-801E-634DDDAF4B2B}" type="slidenum">
              <a:rPr lang="tr-TR" smtClean="0"/>
              <a:pPr algn="ctr"/>
              <a:t>4</a:t>
            </a:fld>
            <a:endParaRPr lang="tr-TR" dirty="0"/>
          </a:p>
        </p:txBody>
      </p:sp>
    </p:spTree>
    <p:extLst>
      <p:ext uri="{BB962C8B-B14F-4D97-AF65-F5344CB8AC3E}">
        <p14:creationId xmlns:p14="http://schemas.microsoft.com/office/powerpoint/2010/main" val="2077959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0"/>
            <a:ext cx="16281400" cy="1347646"/>
          </a:xfrm>
          <a:prstGeom prst="rect">
            <a:avLst/>
          </a:prstGeom>
          <a:solidFill>
            <a:srgbClr val="1014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Arial" panose="020B0604020202020204" pitchFamily="34" charset="0"/>
              <a:cs typeface="Arial" panose="020B0604020202020204" pitchFamily="34" charset="0"/>
            </a:endParaRPr>
          </a:p>
        </p:txBody>
      </p:sp>
      <p:sp>
        <p:nvSpPr>
          <p:cNvPr id="9" name="object 17">
            <a:extLst>
              <a:ext uri="{FF2B5EF4-FFF2-40B4-BE49-F238E27FC236}">
                <a16:creationId xmlns:a16="http://schemas.microsoft.com/office/drawing/2014/main" xmlns="" id="{B2163361-B210-3449-AD5A-5159371A90C4}"/>
              </a:ext>
            </a:extLst>
          </p:cNvPr>
          <p:cNvSpPr/>
          <p:nvPr/>
        </p:nvSpPr>
        <p:spPr>
          <a:xfrm>
            <a:off x="508000" y="8786673"/>
            <a:ext cx="15240000" cy="52527"/>
          </a:xfrm>
          <a:custGeom>
            <a:avLst/>
            <a:gdLst/>
            <a:ahLst/>
            <a:cxnLst/>
            <a:rect l="l" t="t" r="r" b="b"/>
            <a:pathLst>
              <a:path w="11603990">
                <a:moveTo>
                  <a:pt x="11603888" y="0"/>
                </a:moveTo>
                <a:lnTo>
                  <a:pt x="0" y="0"/>
                </a:lnTo>
              </a:path>
            </a:pathLst>
          </a:custGeom>
          <a:ln w="25374">
            <a:solidFill>
              <a:srgbClr val="C38A5F"/>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0" name="object 18">
            <a:extLst>
              <a:ext uri="{FF2B5EF4-FFF2-40B4-BE49-F238E27FC236}">
                <a16:creationId xmlns:a16="http://schemas.microsoft.com/office/drawing/2014/main" xmlns="" id="{AAF80397-08B6-9145-89A2-D196CBB39DC7}"/>
              </a:ext>
            </a:extLst>
          </p:cNvPr>
          <p:cNvSpPr txBox="1"/>
          <p:nvPr/>
        </p:nvSpPr>
        <p:spPr>
          <a:xfrm>
            <a:off x="508000" y="223620"/>
            <a:ext cx="13563600" cy="843180"/>
          </a:xfrm>
          <a:prstGeom prst="rect">
            <a:avLst/>
          </a:prstGeom>
        </p:spPr>
        <p:txBody>
          <a:bodyPr vert="horz" wrap="square" lIns="0" tIns="12065" rIns="0" bIns="0" rtlCol="0">
            <a:spAutoFit/>
          </a:bodyPr>
          <a:lstStyle/>
          <a:p>
            <a:pPr marL="12700">
              <a:lnSpc>
                <a:spcPct val="100000"/>
              </a:lnSpc>
              <a:spcBef>
                <a:spcPts val="95"/>
              </a:spcBef>
            </a:pPr>
            <a:r>
              <a:rPr lang="tr-TR" sz="5400" spc="-10" dirty="0">
                <a:solidFill>
                  <a:srgbClr val="C38A5F"/>
                </a:solidFill>
                <a:latin typeface="Arial" panose="020B0604020202020204" pitchFamily="34" charset="0"/>
                <a:cs typeface="Arial" panose="020B0604020202020204" pitchFamily="34" charset="0"/>
              </a:rPr>
              <a:t>Avukat Mesleki Sorumluluk Sigortası</a:t>
            </a:r>
            <a:endParaRPr lang="tr-TR" sz="5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09800" y="102848"/>
            <a:ext cx="1273904" cy="1171561"/>
          </a:xfrm>
          <a:prstGeom prst="rect">
            <a:avLst/>
          </a:prstGeom>
        </p:spPr>
      </p:pic>
      <p:sp>
        <p:nvSpPr>
          <p:cNvPr id="26" name="object 10">
            <a:extLst>
              <a:ext uri="{FF2B5EF4-FFF2-40B4-BE49-F238E27FC236}">
                <a16:creationId xmlns:a16="http://schemas.microsoft.com/office/drawing/2014/main" xmlns="" id="{3BC0FEC4-C3F0-C047-A954-DE99D9793B47}"/>
              </a:ext>
            </a:extLst>
          </p:cNvPr>
          <p:cNvSpPr txBox="1"/>
          <p:nvPr/>
        </p:nvSpPr>
        <p:spPr>
          <a:xfrm>
            <a:off x="660400" y="2438400"/>
            <a:ext cx="13558356" cy="9263946"/>
          </a:xfrm>
          <a:prstGeom prst="rect">
            <a:avLst/>
          </a:prstGeom>
        </p:spPr>
        <p:txBody>
          <a:bodyPr vert="horz" wrap="square" lIns="0" tIns="37465" rIns="0" bIns="0" rtlCol="0">
            <a:spAutoFit/>
          </a:bodyPr>
          <a:lstStyle/>
          <a:p>
            <a:pPr>
              <a:lnSpc>
                <a:spcPct val="80000"/>
              </a:lnSpc>
              <a:buFont typeface="Wingdings" panose="05000000000000000000" pitchFamily="2" charset="2"/>
              <a:buChar char="ü"/>
            </a:pPr>
            <a:r>
              <a:rPr lang="tr-TR" altLang="tr-TR" sz="2150" b="1" dirty="0">
                <a:solidFill>
                  <a:srgbClr val="121453"/>
                </a:solidFill>
                <a:latin typeface="Arial" panose="020B0604020202020204" pitchFamily="34" charset="0"/>
                <a:cs typeface="Arial" panose="020B0604020202020204" pitchFamily="34" charset="0"/>
              </a:rPr>
              <a:t>5 Yıl Geriye </a:t>
            </a:r>
            <a:r>
              <a:rPr lang="tr-TR" altLang="tr-TR" sz="2150" b="1" dirty="0" smtClean="0">
                <a:solidFill>
                  <a:srgbClr val="121453"/>
                </a:solidFill>
                <a:latin typeface="Arial" panose="020B0604020202020204" pitchFamily="34" charset="0"/>
                <a:cs typeface="Arial" panose="020B0604020202020204" pitchFamily="34" charset="0"/>
              </a:rPr>
              <a:t>Yürürlük</a:t>
            </a:r>
            <a:endParaRPr lang="tr-TR" altLang="tr-TR" sz="2150" b="1" dirty="0">
              <a:solidFill>
                <a:srgbClr val="121453"/>
              </a:solidFill>
              <a:latin typeface="Arial" panose="020B0604020202020204" pitchFamily="34" charset="0"/>
              <a:cs typeface="Arial" panose="020B0604020202020204" pitchFamily="34" charset="0"/>
            </a:endParaRPr>
          </a:p>
          <a:p>
            <a:pPr>
              <a:lnSpc>
                <a:spcPct val="80000"/>
              </a:lnSpc>
              <a:buFont typeface="Wingdings" pitchFamily="2" charset="2"/>
              <a:buNone/>
            </a:pPr>
            <a:r>
              <a:rPr lang="tr-TR" altLang="tr-TR" sz="2150" dirty="0">
                <a:solidFill>
                  <a:srgbClr val="121453"/>
                </a:solidFill>
                <a:latin typeface="Arial" panose="020B0604020202020204" pitchFamily="34" charset="0"/>
                <a:cs typeface="Arial" panose="020B0604020202020204" pitchFamily="34" charset="0"/>
              </a:rPr>
              <a:t>	Sigortalının, poliçe başlangıç tarihi öncesi 5 yıl içinde mesleğini icra ederken yaptığı ve bilgisi dahilinde olmayan hatalı eylemler sonucu poliçe döneminde ilk kez Sigortalıya karşı talepte bulunulması koşuluyla oluşan hasar talepleri teminat altındadır.  </a:t>
            </a:r>
            <a:endParaRPr lang="tr-TR" altLang="tr-TR" sz="2150" dirty="0" smtClean="0">
              <a:solidFill>
                <a:srgbClr val="121453"/>
              </a:solidFill>
              <a:latin typeface="Arial" panose="020B0604020202020204" pitchFamily="34" charset="0"/>
              <a:cs typeface="Arial" panose="020B0604020202020204" pitchFamily="34" charset="0"/>
            </a:endParaRPr>
          </a:p>
          <a:p>
            <a:pPr>
              <a:lnSpc>
                <a:spcPct val="80000"/>
              </a:lnSpc>
              <a:buFont typeface="Wingdings" pitchFamily="2" charset="2"/>
              <a:buNone/>
            </a:pPr>
            <a:endParaRPr lang="tr-TR" altLang="tr-TR" sz="2150" dirty="0">
              <a:solidFill>
                <a:srgbClr val="121453"/>
              </a:solidFill>
              <a:latin typeface="Arial" panose="020B0604020202020204" pitchFamily="34" charset="0"/>
              <a:cs typeface="Arial" panose="020B0604020202020204" pitchFamily="34" charset="0"/>
            </a:endParaRPr>
          </a:p>
          <a:p>
            <a:pPr>
              <a:lnSpc>
                <a:spcPct val="80000"/>
              </a:lnSpc>
              <a:buFont typeface="Wingdings" pitchFamily="2" charset="2"/>
              <a:buNone/>
            </a:pPr>
            <a:endParaRPr lang="tr-TR" altLang="tr-TR" sz="2150" dirty="0">
              <a:solidFill>
                <a:srgbClr val="121453"/>
              </a:solidFill>
              <a:latin typeface="Arial" panose="020B0604020202020204" pitchFamily="34" charset="0"/>
              <a:cs typeface="Arial" panose="020B0604020202020204" pitchFamily="34" charset="0"/>
            </a:endParaRPr>
          </a:p>
          <a:p>
            <a:pPr>
              <a:lnSpc>
                <a:spcPct val="80000"/>
              </a:lnSpc>
              <a:buFont typeface="Wingdings" panose="05000000000000000000" pitchFamily="2" charset="2"/>
              <a:buChar char="ü"/>
            </a:pPr>
            <a:r>
              <a:rPr lang="en-US" altLang="tr-TR" sz="2150" b="1" dirty="0">
                <a:solidFill>
                  <a:srgbClr val="121453"/>
                </a:solidFill>
                <a:latin typeface="Arial" panose="020B0604020202020204" pitchFamily="34" charset="0"/>
                <a:cs typeface="Arial" panose="020B0604020202020204" pitchFamily="34" charset="0"/>
              </a:rPr>
              <a:t>1</a:t>
            </a:r>
            <a:r>
              <a:rPr lang="tr-TR" altLang="tr-TR" sz="2150" b="1" dirty="0">
                <a:solidFill>
                  <a:srgbClr val="121453"/>
                </a:solidFill>
                <a:latin typeface="Arial" panose="020B0604020202020204" pitchFamily="34" charset="0"/>
                <a:cs typeface="Arial" panose="020B0604020202020204" pitchFamily="34" charset="0"/>
              </a:rPr>
              <a:t> Yıl Uzatılan Bildirim </a:t>
            </a:r>
            <a:r>
              <a:rPr lang="tr-TR" altLang="tr-TR" sz="2150" b="1" dirty="0" smtClean="0">
                <a:solidFill>
                  <a:srgbClr val="121453"/>
                </a:solidFill>
                <a:latin typeface="Arial" panose="020B0604020202020204" pitchFamily="34" charset="0"/>
                <a:cs typeface="Arial" panose="020B0604020202020204" pitchFamily="34" charset="0"/>
              </a:rPr>
              <a:t>Süresi</a:t>
            </a:r>
            <a:endParaRPr lang="tr-TR" altLang="tr-TR" sz="2150" b="1" dirty="0">
              <a:solidFill>
                <a:srgbClr val="121453"/>
              </a:solidFill>
              <a:latin typeface="Arial" panose="020B0604020202020204" pitchFamily="34" charset="0"/>
              <a:cs typeface="Arial" panose="020B0604020202020204" pitchFamily="34" charset="0"/>
            </a:endParaRPr>
          </a:p>
          <a:p>
            <a:pPr>
              <a:lnSpc>
                <a:spcPct val="80000"/>
              </a:lnSpc>
              <a:buFont typeface="Wingdings" pitchFamily="2" charset="2"/>
              <a:buNone/>
            </a:pPr>
            <a:r>
              <a:rPr lang="tr-TR" altLang="tr-TR" sz="2150" dirty="0">
                <a:solidFill>
                  <a:srgbClr val="121453"/>
                </a:solidFill>
                <a:latin typeface="Arial" panose="020B0604020202020204" pitchFamily="34" charset="0"/>
                <a:cs typeface="Arial" panose="020B0604020202020204" pitchFamily="34" charset="0"/>
              </a:rPr>
              <a:t>       Sigortacının poliçeyi yenilememesi durumunda ilk </a:t>
            </a:r>
            <a:r>
              <a:rPr lang="en-US" altLang="tr-TR" sz="2150" dirty="0">
                <a:solidFill>
                  <a:srgbClr val="121453"/>
                </a:solidFill>
                <a:latin typeface="Arial" panose="020B0604020202020204" pitchFamily="34" charset="0"/>
                <a:cs typeface="Arial" panose="020B0604020202020204" pitchFamily="34" charset="0"/>
              </a:rPr>
              <a:t>12</a:t>
            </a:r>
            <a:r>
              <a:rPr lang="tr-TR" altLang="tr-TR" sz="2150" dirty="0">
                <a:solidFill>
                  <a:srgbClr val="121453"/>
                </a:solidFill>
                <a:latin typeface="Arial" panose="020B0604020202020204" pitchFamily="34" charset="0"/>
                <a:cs typeface="Arial" panose="020B0604020202020204" pitchFamily="34" charset="0"/>
              </a:rPr>
              <a:t> ay içinde, ilk kez bu dönemde talepte bulunulmuş olmak şartı ile Sigortalı herhangi bir </a:t>
            </a:r>
            <a:r>
              <a:rPr lang="tr-TR" altLang="tr-TR" sz="2150" dirty="0" smtClean="0">
                <a:solidFill>
                  <a:srgbClr val="121453"/>
                </a:solidFill>
                <a:latin typeface="Arial" panose="020B0604020202020204" pitchFamily="34" charset="0"/>
                <a:cs typeface="Arial" panose="020B0604020202020204" pitchFamily="34" charset="0"/>
              </a:rPr>
              <a:t>talebi </a:t>
            </a:r>
            <a:r>
              <a:rPr lang="tr-TR" altLang="tr-TR" sz="2150" dirty="0">
                <a:solidFill>
                  <a:srgbClr val="121453"/>
                </a:solidFill>
                <a:latin typeface="Arial" panose="020B0604020202020204" pitchFamily="34" charset="0"/>
                <a:cs typeface="Arial" panose="020B0604020202020204" pitchFamily="34" charset="0"/>
              </a:rPr>
              <a:t>Sigortacıya ihbar etmek hakkına sahiptir. </a:t>
            </a:r>
            <a:endParaRPr lang="tr-TR" altLang="tr-TR" sz="2150" dirty="0" smtClean="0">
              <a:solidFill>
                <a:srgbClr val="121453"/>
              </a:solidFill>
              <a:latin typeface="Arial" panose="020B0604020202020204" pitchFamily="34" charset="0"/>
              <a:cs typeface="Arial" panose="020B0604020202020204" pitchFamily="34" charset="0"/>
            </a:endParaRPr>
          </a:p>
          <a:p>
            <a:pPr>
              <a:lnSpc>
                <a:spcPct val="80000"/>
              </a:lnSpc>
              <a:buFont typeface="Wingdings" pitchFamily="2" charset="2"/>
              <a:buNone/>
            </a:pPr>
            <a:endParaRPr lang="tr-TR" altLang="tr-TR" sz="2150" dirty="0">
              <a:solidFill>
                <a:srgbClr val="121453"/>
              </a:solidFill>
              <a:latin typeface="Arial" panose="020B0604020202020204" pitchFamily="34" charset="0"/>
              <a:cs typeface="Arial" panose="020B0604020202020204" pitchFamily="34" charset="0"/>
            </a:endParaRPr>
          </a:p>
          <a:p>
            <a:pPr>
              <a:lnSpc>
                <a:spcPct val="80000"/>
              </a:lnSpc>
              <a:buFont typeface="Wingdings" pitchFamily="2" charset="2"/>
              <a:buNone/>
            </a:pPr>
            <a:endParaRPr lang="tr-TR" altLang="tr-TR" sz="2150" dirty="0">
              <a:solidFill>
                <a:srgbClr val="121453"/>
              </a:solidFill>
              <a:latin typeface="Arial" panose="020B0604020202020204" pitchFamily="34" charset="0"/>
              <a:cs typeface="Arial" panose="020B0604020202020204" pitchFamily="34" charset="0"/>
            </a:endParaRPr>
          </a:p>
          <a:p>
            <a:pPr>
              <a:lnSpc>
                <a:spcPct val="80000"/>
              </a:lnSpc>
              <a:buFont typeface="Wingdings" panose="05000000000000000000" pitchFamily="2" charset="2"/>
              <a:buChar char="ü"/>
            </a:pPr>
            <a:r>
              <a:rPr lang="tr-TR" altLang="tr-TR" sz="2150" b="1" dirty="0">
                <a:solidFill>
                  <a:srgbClr val="121453"/>
                </a:solidFill>
                <a:latin typeface="Arial" panose="020B0604020202020204" pitchFamily="34" charset="0"/>
                <a:cs typeface="Arial" panose="020B0604020202020204" pitchFamily="34" charset="0"/>
              </a:rPr>
              <a:t>Emeklilik/Mesleği </a:t>
            </a:r>
            <a:r>
              <a:rPr lang="tr-TR" altLang="tr-TR" sz="2150" b="1" dirty="0" smtClean="0">
                <a:solidFill>
                  <a:srgbClr val="121453"/>
                </a:solidFill>
                <a:latin typeface="Arial" panose="020B0604020202020204" pitchFamily="34" charset="0"/>
                <a:cs typeface="Arial" panose="020B0604020202020204" pitchFamily="34" charset="0"/>
              </a:rPr>
              <a:t>Bırakma</a:t>
            </a:r>
          </a:p>
          <a:p>
            <a:pPr>
              <a:lnSpc>
                <a:spcPct val="80000"/>
              </a:lnSpc>
              <a:buFont typeface="Wingdings" pitchFamily="2" charset="2"/>
              <a:buNone/>
            </a:pPr>
            <a:r>
              <a:rPr lang="tr-TR" altLang="tr-TR" sz="2150" dirty="0">
                <a:solidFill>
                  <a:srgbClr val="121453"/>
                </a:solidFill>
                <a:latin typeface="Arial" panose="020B0604020202020204" pitchFamily="34" charset="0"/>
                <a:cs typeface="Arial" panose="020B0604020202020204" pitchFamily="34" charset="0"/>
              </a:rPr>
              <a:t>	Sigortalının Sözleşme Dönemi içerisinde vefat, sakatlık ya da emeklilik durumuna bağlı olarak mesleki hizmetlerine son vermesi durumunda Sigortalı, geriye yürürlük tarihi sonrasında ve mesleği bırakmasından önce gerçekleşen Hatalı Eylemler için mesleki faaliyetini bırakmasını takiben </a:t>
            </a:r>
            <a:r>
              <a:rPr lang="en-US" altLang="tr-TR" sz="2150" dirty="0">
                <a:solidFill>
                  <a:srgbClr val="121453"/>
                </a:solidFill>
                <a:latin typeface="Arial" panose="020B0604020202020204" pitchFamily="34" charset="0"/>
                <a:cs typeface="Arial" panose="020B0604020202020204" pitchFamily="34" charset="0"/>
              </a:rPr>
              <a:t>1</a:t>
            </a:r>
            <a:r>
              <a:rPr lang="tr-TR" altLang="tr-TR" sz="2150" dirty="0">
                <a:solidFill>
                  <a:srgbClr val="121453"/>
                </a:solidFill>
                <a:latin typeface="Arial" panose="020B0604020202020204" pitchFamily="34" charset="0"/>
                <a:cs typeface="Arial" panose="020B0604020202020204" pitchFamily="34" charset="0"/>
              </a:rPr>
              <a:t> (</a:t>
            </a:r>
            <a:r>
              <a:rPr lang="en-US" altLang="tr-TR" sz="2150" dirty="0" err="1">
                <a:solidFill>
                  <a:srgbClr val="121453"/>
                </a:solidFill>
                <a:latin typeface="Arial" panose="020B0604020202020204" pitchFamily="34" charset="0"/>
                <a:cs typeface="Arial" panose="020B0604020202020204" pitchFamily="34" charset="0"/>
              </a:rPr>
              <a:t>bir</a:t>
            </a:r>
            <a:r>
              <a:rPr lang="tr-TR" altLang="tr-TR" sz="2150" dirty="0">
                <a:solidFill>
                  <a:srgbClr val="121453"/>
                </a:solidFill>
                <a:latin typeface="Arial" panose="020B0604020202020204" pitchFamily="34" charset="0"/>
                <a:cs typeface="Arial" panose="020B0604020202020204" pitchFamily="34" charset="0"/>
              </a:rPr>
              <a:t>) yıl bildirim süresine hak kazanacaktır. </a:t>
            </a:r>
          </a:p>
          <a:p>
            <a:pPr marL="355600" indent="-342900">
              <a:lnSpc>
                <a:spcPct val="100000"/>
              </a:lnSpc>
              <a:spcBef>
                <a:spcPts val="200"/>
              </a:spcBef>
              <a:buFont typeface="Wingdings" panose="05000000000000000000" pitchFamily="2" charset="2"/>
              <a:buChar char="ü"/>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sz="21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7"/>
          </p:nvPr>
        </p:nvSpPr>
        <p:spPr>
          <a:xfrm>
            <a:off x="-1549400" y="8762719"/>
            <a:ext cx="3738880" cy="276999"/>
          </a:xfrm>
        </p:spPr>
        <p:txBody>
          <a:bodyPr/>
          <a:lstStyle/>
          <a:p>
            <a:pPr algn="ctr"/>
            <a:fld id="{B6F15528-21DE-4FAA-801E-634DDDAF4B2B}" type="slidenum">
              <a:rPr lang="tr-TR" smtClean="0"/>
              <a:pPr algn="ctr"/>
              <a:t>5</a:t>
            </a:fld>
            <a:endParaRPr lang="tr-TR" dirty="0"/>
          </a:p>
        </p:txBody>
      </p:sp>
    </p:spTree>
    <p:extLst>
      <p:ext uri="{BB962C8B-B14F-4D97-AF65-F5344CB8AC3E}">
        <p14:creationId xmlns:p14="http://schemas.microsoft.com/office/powerpoint/2010/main" val="162098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0"/>
            <a:ext cx="16281400" cy="1347646"/>
          </a:xfrm>
          <a:prstGeom prst="rect">
            <a:avLst/>
          </a:prstGeom>
          <a:solidFill>
            <a:srgbClr val="1014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Arial" panose="020B0604020202020204" pitchFamily="34" charset="0"/>
              <a:cs typeface="Arial" panose="020B0604020202020204" pitchFamily="34" charset="0"/>
            </a:endParaRPr>
          </a:p>
        </p:txBody>
      </p:sp>
      <p:sp>
        <p:nvSpPr>
          <p:cNvPr id="9" name="object 17">
            <a:extLst>
              <a:ext uri="{FF2B5EF4-FFF2-40B4-BE49-F238E27FC236}">
                <a16:creationId xmlns:a16="http://schemas.microsoft.com/office/drawing/2014/main" xmlns="" id="{B2163361-B210-3449-AD5A-5159371A90C4}"/>
              </a:ext>
            </a:extLst>
          </p:cNvPr>
          <p:cNvSpPr/>
          <p:nvPr/>
        </p:nvSpPr>
        <p:spPr>
          <a:xfrm>
            <a:off x="508000" y="8786673"/>
            <a:ext cx="15240000" cy="52527"/>
          </a:xfrm>
          <a:custGeom>
            <a:avLst/>
            <a:gdLst/>
            <a:ahLst/>
            <a:cxnLst/>
            <a:rect l="l" t="t" r="r" b="b"/>
            <a:pathLst>
              <a:path w="11603990">
                <a:moveTo>
                  <a:pt x="11603888" y="0"/>
                </a:moveTo>
                <a:lnTo>
                  <a:pt x="0" y="0"/>
                </a:lnTo>
              </a:path>
            </a:pathLst>
          </a:custGeom>
          <a:ln w="25374">
            <a:solidFill>
              <a:srgbClr val="C38A5F"/>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0" name="object 18">
            <a:extLst>
              <a:ext uri="{FF2B5EF4-FFF2-40B4-BE49-F238E27FC236}">
                <a16:creationId xmlns:a16="http://schemas.microsoft.com/office/drawing/2014/main" xmlns="" id="{AAF80397-08B6-9145-89A2-D196CBB39DC7}"/>
              </a:ext>
            </a:extLst>
          </p:cNvPr>
          <p:cNvSpPr txBox="1"/>
          <p:nvPr/>
        </p:nvSpPr>
        <p:spPr>
          <a:xfrm>
            <a:off x="508000" y="223620"/>
            <a:ext cx="13563600" cy="843180"/>
          </a:xfrm>
          <a:prstGeom prst="rect">
            <a:avLst/>
          </a:prstGeom>
        </p:spPr>
        <p:txBody>
          <a:bodyPr vert="horz" wrap="square" lIns="0" tIns="12065" rIns="0" bIns="0" rtlCol="0">
            <a:spAutoFit/>
          </a:bodyPr>
          <a:lstStyle/>
          <a:p>
            <a:pPr marL="12700">
              <a:lnSpc>
                <a:spcPct val="100000"/>
              </a:lnSpc>
              <a:spcBef>
                <a:spcPts val="95"/>
              </a:spcBef>
            </a:pPr>
            <a:r>
              <a:rPr lang="tr-TR" sz="5400" spc="-10" dirty="0">
                <a:solidFill>
                  <a:srgbClr val="C38A5F"/>
                </a:solidFill>
                <a:latin typeface="Arial" panose="020B0604020202020204" pitchFamily="34" charset="0"/>
                <a:cs typeface="Arial" panose="020B0604020202020204" pitchFamily="34" charset="0"/>
              </a:rPr>
              <a:t>Avukat Mesleki Sorumluluk Sigortası</a:t>
            </a:r>
            <a:endParaRPr lang="tr-TR" sz="5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09800" y="102848"/>
            <a:ext cx="1273904" cy="1171561"/>
          </a:xfrm>
          <a:prstGeom prst="rect">
            <a:avLst/>
          </a:prstGeom>
        </p:spPr>
      </p:pic>
      <p:sp>
        <p:nvSpPr>
          <p:cNvPr id="26" name="object 10">
            <a:extLst>
              <a:ext uri="{FF2B5EF4-FFF2-40B4-BE49-F238E27FC236}">
                <a16:creationId xmlns:a16="http://schemas.microsoft.com/office/drawing/2014/main" xmlns="" id="{3BC0FEC4-C3F0-C047-A954-DE99D9793B47}"/>
              </a:ext>
            </a:extLst>
          </p:cNvPr>
          <p:cNvSpPr txBox="1"/>
          <p:nvPr/>
        </p:nvSpPr>
        <p:spPr>
          <a:xfrm>
            <a:off x="660400" y="2438400"/>
            <a:ext cx="13558356" cy="6260560"/>
          </a:xfrm>
          <a:prstGeom prst="rect">
            <a:avLst/>
          </a:prstGeom>
        </p:spPr>
        <p:txBody>
          <a:bodyPr vert="horz" wrap="square" lIns="0" tIns="37465" rIns="0" bIns="0" rtlCol="0">
            <a:spAutoFit/>
          </a:bodyPr>
          <a:lstStyle/>
          <a:p>
            <a:pPr marL="1035050" lvl="1" indent="-577850">
              <a:lnSpc>
                <a:spcPct val="80000"/>
              </a:lnSpc>
              <a:buFont typeface="Wingdings" pitchFamily="2" charset="2"/>
              <a:buNone/>
            </a:pPr>
            <a:r>
              <a:rPr lang="tr-TR" altLang="tr-TR" sz="2150" b="1" dirty="0">
                <a:solidFill>
                  <a:srgbClr val="121453"/>
                </a:solidFill>
                <a:latin typeface="Arial" panose="020B0604020202020204" pitchFamily="34" charset="0"/>
                <a:cs typeface="Arial" panose="020B0604020202020204" pitchFamily="34" charset="0"/>
              </a:rPr>
              <a:t>5 yıl geriye yürürlük nasıl çalışır</a:t>
            </a:r>
            <a:r>
              <a:rPr lang="tr-TR" altLang="tr-TR" sz="2150" b="1" dirty="0" smtClean="0">
                <a:solidFill>
                  <a:srgbClr val="121453"/>
                </a:solidFill>
                <a:latin typeface="Arial" panose="020B0604020202020204" pitchFamily="34" charset="0"/>
                <a:cs typeface="Arial" panose="020B0604020202020204" pitchFamily="34" charset="0"/>
              </a:rPr>
              <a:t>?</a:t>
            </a:r>
          </a:p>
          <a:p>
            <a:pPr marL="1035050" lvl="1" indent="-577850">
              <a:lnSpc>
                <a:spcPct val="80000"/>
              </a:lnSpc>
              <a:buFont typeface="Wingdings" pitchFamily="2" charset="2"/>
              <a:buNone/>
            </a:pPr>
            <a:endParaRPr lang="tr-TR" altLang="tr-TR" sz="2150" b="1" dirty="0">
              <a:solidFill>
                <a:srgbClr val="121453"/>
              </a:solidFill>
              <a:latin typeface="Arial" panose="020B0604020202020204" pitchFamily="34" charset="0"/>
              <a:cs typeface="Arial" panose="020B0604020202020204" pitchFamily="34" charset="0"/>
            </a:endParaRPr>
          </a:p>
          <a:p>
            <a:pPr lvl="2">
              <a:lnSpc>
                <a:spcPct val="80000"/>
              </a:lnSpc>
              <a:buFont typeface="Wingdings" panose="05000000000000000000" pitchFamily="2" charset="2"/>
              <a:buChar char="Ø"/>
            </a:pPr>
            <a:r>
              <a:rPr lang="tr-TR" altLang="tr-TR" sz="2150" dirty="0">
                <a:solidFill>
                  <a:srgbClr val="121453"/>
                </a:solidFill>
                <a:latin typeface="Arial" panose="020B0604020202020204" pitchFamily="34" charset="0"/>
                <a:cs typeface="Arial" panose="020B0604020202020204" pitchFamily="34" charset="0"/>
              </a:rPr>
              <a:t>Meslek mensubunun poliçe başlangıç tarihinden önceki ilk 5 yıl içerisinde yaptığı hatalardan dolayı ilk kez poliçe dönemi içerisinde gelebilecek tüm hasar talepleri teminat kapsamındadır</a:t>
            </a:r>
            <a:r>
              <a:rPr lang="tr-TR" altLang="tr-TR" sz="2150" dirty="0" smtClean="0">
                <a:solidFill>
                  <a:srgbClr val="121453"/>
                </a:solidFill>
                <a:latin typeface="Arial" panose="020B0604020202020204" pitchFamily="34" charset="0"/>
                <a:cs typeface="Arial" panose="020B0604020202020204" pitchFamily="34" charset="0"/>
              </a:rPr>
              <a:t>.</a:t>
            </a:r>
          </a:p>
          <a:p>
            <a:pPr lvl="2">
              <a:lnSpc>
                <a:spcPct val="80000"/>
              </a:lnSpc>
              <a:buFont typeface="Wingdings" panose="05000000000000000000" pitchFamily="2" charset="2"/>
              <a:buChar char="Ø"/>
            </a:pPr>
            <a:endParaRPr lang="tr-TR" altLang="tr-TR" sz="2150" dirty="0">
              <a:solidFill>
                <a:srgbClr val="121453"/>
              </a:solidFill>
              <a:latin typeface="Arial" panose="020B0604020202020204" pitchFamily="34" charset="0"/>
              <a:cs typeface="Arial" panose="020B0604020202020204" pitchFamily="34" charset="0"/>
            </a:endParaRPr>
          </a:p>
          <a:p>
            <a:pPr lvl="2">
              <a:lnSpc>
                <a:spcPct val="80000"/>
              </a:lnSpc>
              <a:buFont typeface="Wingdings" panose="05000000000000000000" pitchFamily="2" charset="2"/>
              <a:buChar char="Ø"/>
            </a:pPr>
            <a:r>
              <a:rPr lang="tr-TR" altLang="tr-TR" sz="2150" dirty="0">
                <a:solidFill>
                  <a:srgbClr val="121453"/>
                </a:solidFill>
                <a:latin typeface="Arial" panose="020B0604020202020204" pitchFamily="34" charset="0"/>
                <a:cs typeface="Arial" panose="020B0604020202020204" pitchFamily="34" charset="0"/>
              </a:rPr>
              <a:t>Sigortalının poliçe yapılmadan önce bildiği veya beklediği hasarlar teminat dışıdır. </a:t>
            </a:r>
          </a:p>
          <a:p>
            <a:pPr marL="355600" indent="-342900">
              <a:lnSpc>
                <a:spcPct val="100000"/>
              </a:lnSpc>
              <a:spcBef>
                <a:spcPts val="200"/>
              </a:spcBef>
              <a:buFont typeface="Wingdings" panose="05000000000000000000" pitchFamily="2" charset="2"/>
              <a:buChar char="ü"/>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r>
              <a:rPr lang="tr-TR" sz="2150" dirty="0" smtClean="0">
                <a:solidFill>
                  <a:srgbClr val="121453"/>
                </a:solidFill>
                <a:latin typeface="Arial" panose="020B0604020202020204" pitchFamily="34" charset="0"/>
                <a:cs typeface="Arial" panose="020B0604020202020204" pitchFamily="34" charset="0"/>
              </a:rPr>
              <a:t>                2012             Geriye yürürlük periyodu                   2017                Poliçe dönemi                                                                                                             </a:t>
            </a: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r>
              <a:rPr lang="tr-TR" sz="2150" dirty="0" smtClean="0">
                <a:solidFill>
                  <a:srgbClr val="121453"/>
                </a:solidFill>
                <a:latin typeface="Arial" panose="020B0604020202020204" pitchFamily="34" charset="0"/>
                <a:cs typeface="Arial" panose="020B0604020202020204" pitchFamily="34" charset="0"/>
              </a:rPr>
              <a:t>             </a:t>
            </a: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r>
              <a:rPr lang="tr-TR" sz="2150" dirty="0" smtClean="0">
                <a:solidFill>
                  <a:srgbClr val="121453"/>
                </a:solidFill>
                <a:latin typeface="Arial" panose="020B0604020202020204" pitchFamily="34" charset="0"/>
                <a:cs typeface="Arial" panose="020B0604020202020204" pitchFamily="34" charset="0"/>
              </a:rPr>
              <a:t>                                 Hatalı eylemin gerçekleştiği zaman                         İlk kez talep bildirimi</a:t>
            </a: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sz="21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7"/>
          </p:nvPr>
        </p:nvSpPr>
        <p:spPr>
          <a:xfrm>
            <a:off x="-1549400" y="8762719"/>
            <a:ext cx="3738880" cy="276999"/>
          </a:xfrm>
        </p:spPr>
        <p:txBody>
          <a:bodyPr/>
          <a:lstStyle/>
          <a:p>
            <a:pPr algn="ctr"/>
            <a:fld id="{B6F15528-21DE-4FAA-801E-634DDDAF4B2B}" type="slidenum">
              <a:rPr lang="tr-TR" smtClean="0"/>
              <a:pPr algn="ctr"/>
              <a:t>6</a:t>
            </a:fld>
            <a:endParaRPr lang="tr-TR" dirty="0"/>
          </a:p>
        </p:txBody>
      </p:sp>
      <p:sp>
        <p:nvSpPr>
          <p:cNvPr id="14" name="Line 4"/>
          <p:cNvSpPr>
            <a:spLocks noChangeShapeType="1"/>
          </p:cNvSpPr>
          <p:nvPr/>
        </p:nvSpPr>
        <p:spPr bwMode="auto">
          <a:xfrm flipV="1">
            <a:off x="2189480" y="5648853"/>
            <a:ext cx="6090920" cy="24707"/>
          </a:xfrm>
          <a:prstGeom prst="line">
            <a:avLst/>
          </a:prstGeom>
          <a:noFill/>
          <a:ln w="9525">
            <a:solidFill>
              <a:srgbClr val="FF0000"/>
            </a:solidFill>
            <a:prstDash val="dash"/>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tr-TR"/>
          </a:p>
        </p:txBody>
      </p:sp>
      <p:sp>
        <p:nvSpPr>
          <p:cNvPr id="15" name="Line 5"/>
          <p:cNvSpPr>
            <a:spLocks noChangeShapeType="1"/>
          </p:cNvSpPr>
          <p:nvPr/>
        </p:nvSpPr>
        <p:spPr bwMode="auto">
          <a:xfrm flipV="1">
            <a:off x="8280398" y="5648851"/>
            <a:ext cx="4724402" cy="4178"/>
          </a:xfrm>
          <a:prstGeom prst="line">
            <a:avLst/>
          </a:prstGeom>
          <a:noFill/>
          <a:ln w="9525">
            <a:solidFill>
              <a:schemeClr val="tx1"/>
            </a:solidFill>
            <a:round/>
            <a:headEnd/>
            <a:tailEnd type="diamond" w="med" len="med"/>
          </a:ln>
          <a:extLst>
            <a:ext uri="{909E8E84-426E-40DD-AFC4-6F175D3DCCD1}">
              <a14:hiddenFill xmlns:a14="http://schemas.microsoft.com/office/drawing/2010/main">
                <a:noFill/>
              </a14:hiddenFill>
            </a:ext>
          </a:extLst>
        </p:spPr>
        <p:txBody>
          <a:bodyPr/>
          <a:lstStyle/>
          <a:p>
            <a:endParaRPr lang="tr-TR"/>
          </a:p>
        </p:txBody>
      </p:sp>
      <p:sp>
        <p:nvSpPr>
          <p:cNvPr id="16" name="AutoShape 7"/>
          <p:cNvSpPr>
            <a:spLocks/>
          </p:cNvSpPr>
          <p:nvPr/>
        </p:nvSpPr>
        <p:spPr bwMode="auto">
          <a:xfrm rot="16164655" flipH="1">
            <a:off x="4961806" y="2930233"/>
            <a:ext cx="543133" cy="6093692"/>
          </a:xfrm>
          <a:prstGeom prst="rightBrace">
            <a:avLst>
              <a:gd name="adj1" fmla="val 125000"/>
              <a:gd name="adj2" fmla="val 50023"/>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ltLang="tr-TR"/>
          </a:p>
        </p:txBody>
      </p:sp>
      <p:pic>
        <p:nvPicPr>
          <p:cNvPr id="7" name="Picture 6"/>
          <p:cNvPicPr>
            <a:picLocks noChangeAspect="1"/>
          </p:cNvPicPr>
          <p:nvPr/>
        </p:nvPicPr>
        <p:blipFill>
          <a:blip r:embed="rId3"/>
          <a:stretch>
            <a:fillRect/>
          </a:stretch>
        </p:blipFill>
        <p:spPr>
          <a:xfrm>
            <a:off x="8276533" y="5663445"/>
            <a:ext cx="4728267" cy="578411"/>
          </a:xfrm>
          <a:prstGeom prst="rect">
            <a:avLst/>
          </a:prstGeom>
        </p:spPr>
      </p:pic>
      <p:sp>
        <p:nvSpPr>
          <p:cNvPr id="18" name="AutoShape 13"/>
          <p:cNvSpPr>
            <a:spLocks noChangeArrowheads="1"/>
          </p:cNvSpPr>
          <p:nvPr/>
        </p:nvSpPr>
        <p:spPr bwMode="auto">
          <a:xfrm>
            <a:off x="4967814" y="6367670"/>
            <a:ext cx="533400" cy="685800"/>
          </a:xfrm>
          <a:prstGeom prst="downArrow">
            <a:avLst>
              <a:gd name="adj1" fmla="val 50000"/>
              <a:gd name="adj2" fmla="val 32143"/>
            </a:avLst>
          </a:prstGeom>
          <a:solidFill>
            <a:schemeClr val="folHlink"/>
          </a:solidFill>
          <a:ln w="9525">
            <a:solidFill>
              <a:srgbClr val="FF0000"/>
            </a:solidFill>
            <a:miter lim="800000"/>
            <a:headEnd/>
            <a:tailEnd/>
          </a:ln>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ltLang="tr-TR"/>
          </a:p>
        </p:txBody>
      </p:sp>
      <p:sp>
        <p:nvSpPr>
          <p:cNvPr id="19" name="AutoShape 14"/>
          <p:cNvSpPr>
            <a:spLocks noChangeArrowheads="1"/>
          </p:cNvSpPr>
          <p:nvPr/>
        </p:nvSpPr>
        <p:spPr bwMode="auto">
          <a:xfrm>
            <a:off x="10373966" y="6367670"/>
            <a:ext cx="533400" cy="762000"/>
          </a:xfrm>
          <a:prstGeom prst="downArrow">
            <a:avLst>
              <a:gd name="adj1" fmla="val 50000"/>
              <a:gd name="adj2" fmla="val 35714"/>
            </a:avLst>
          </a:prstGeom>
          <a:solidFill>
            <a:schemeClr val="folHlink"/>
          </a:solidFill>
          <a:ln w="9525">
            <a:solidFill>
              <a:schemeClr val="tx1"/>
            </a:solidFill>
            <a:miter lim="800000"/>
            <a:headEnd/>
            <a:tailEnd/>
          </a:ln>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ltLang="tr-TR"/>
          </a:p>
        </p:txBody>
      </p:sp>
    </p:spTree>
    <p:extLst>
      <p:ext uri="{BB962C8B-B14F-4D97-AF65-F5344CB8AC3E}">
        <p14:creationId xmlns:p14="http://schemas.microsoft.com/office/powerpoint/2010/main" val="3267619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0"/>
            <a:ext cx="16281400" cy="1347646"/>
          </a:xfrm>
          <a:prstGeom prst="rect">
            <a:avLst/>
          </a:prstGeom>
          <a:solidFill>
            <a:srgbClr val="1014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Arial" panose="020B0604020202020204" pitchFamily="34" charset="0"/>
              <a:cs typeface="Arial" panose="020B0604020202020204" pitchFamily="34" charset="0"/>
            </a:endParaRPr>
          </a:p>
        </p:txBody>
      </p:sp>
      <p:sp>
        <p:nvSpPr>
          <p:cNvPr id="9" name="object 17">
            <a:extLst>
              <a:ext uri="{FF2B5EF4-FFF2-40B4-BE49-F238E27FC236}">
                <a16:creationId xmlns:a16="http://schemas.microsoft.com/office/drawing/2014/main" xmlns="" id="{B2163361-B210-3449-AD5A-5159371A90C4}"/>
              </a:ext>
            </a:extLst>
          </p:cNvPr>
          <p:cNvSpPr/>
          <p:nvPr/>
        </p:nvSpPr>
        <p:spPr>
          <a:xfrm>
            <a:off x="508000" y="8786673"/>
            <a:ext cx="15240000" cy="52527"/>
          </a:xfrm>
          <a:custGeom>
            <a:avLst/>
            <a:gdLst/>
            <a:ahLst/>
            <a:cxnLst/>
            <a:rect l="l" t="t" r="r" b="b"/>
            <a:pathLst>
              <a:path w="11603990">
                <a:moveTo>
                  <a:pt x="11603888" y="0"/>
                </a:moveTo>
                <a:lnTo>
                  <a:pt x="0" y="0"/>
                </a:lnTo>
              </a:path>
            </a:pathLst>
          </a:custGeom>
          <a:ln w="25374">
            <a:solidFill>
              <a:srgbClr val="C38A5F"/>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0" name="object 18">
            <a:extLst>
              <a:ext uri="{FF2B5EF4-FFF2-40B4-BE49-F238E27FC236}">
                <a16:creationId xmlns:a16="http://schemas.microsoft.com/office/drawing/2014/main" xmlns="" id="{AAF80397-08B6-9145-89A2-D196CBB39DC7}"/>
              </a:ext>
            </a:extLst>
          </p:cNvPr>
          <p:cNvSpPr txBox="1"/>
          <p:nvPr/>
        </p:nvSpPr>
        <p:spPr>
          <a:xfrm>
            <a:off x="508000" y="223620"/>
            <a:ext cx="13563600" cy="843180"/>
          </a:xfrm>
          <a:prstGeom prst="rect">
            <a:avLst/>
          </a:prstGeom>
        </p:spPr>
        <p:txBody>
          <a:bodyPr vert="horz" wrap="square" lIns="0" tIns="12065" rIns="0" bIns="0" rtlCol="0">
            <a:spAutoFit/>
          </a:bodyPr>
          <a:lstStyle/>
          <a:p>
            <a:pPr marL="12700">
              <a:lnSpc>
                <a:spcPct val="100000"/>
              </a:lnSpc>
              <a:spcBef>
                <a:spcPts val="95"/>
              </a:spcBef>
            </a:pPr>
            <a:r>
              <a:rPr lang="tr-TR" sz="5400" spc="-10" dirty="0">
                <a:solidFill>
                  <a:srgbClr val="C38A5F"/>
                </a:solidFill>
                <a:latin typeface="Arial" panose="020B0604020202020204" pitchFamily="34" charset="0"/>
                <a:cs typeface="Arial" panose="020B0604020202020204" pitchFamily="34" charset="0"/>
              </a:rPr>
              <a:t>Avukat Mesleki Sorumluluk Sigortası</a:t>
            </a:r>
            <a:endParaRPr lang="tr-TR" sz="5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09800" y="102848"/>
            <a:ext cx="1273904" cy="1171561"/>
          </a:xfrm>
          <a:prstGeom prst="rect">
            <a:avLst/>
          </a:prstGeom>
        </p:spPr>
      </p:pic>
      <p:sp>
        <p:nvSpPr>
          <p:cNvPr id="26" name="object 10">
            <a:extLst>
              <a:ext uri="{FF2B5EF4-FFF2-40B4-BE49-F238E27FC236}">
                <a16:creationId xmlns:a16="http://schemas.microsoft.com/office/drawing/2014/main" xmlns="" id="{3BC0FEC4-C3F0-C047-A954-DE99D9793B47}"/>
              </a:ext>
            </a:extLst>
          </p:cNvPr>
          <p:cNvSpPr txBox="1"/>
          <p:nvPr/>
        </p:nvSpPr>
        <p:spPr>
          <a:xfrm>
            <a:off x="660400" y="2362200"/>
            <a:ext cx="13558356" cy="11177547"/>
          </a:xfrm>
          <a:prstGeom prst="rect">
            <a:avLst/>
          </a:prstGeom>
        </p:spPr>
        <p:txBody>
          <a:bodyPr vert="horz" wrap="square" lIns="0" tIns="37465" rIns="0" bIns="0" rtlCol="0">
            <a:spAutoFit/>
          </a:bodyPr>
          <a:lstStyle/>
          <a:p>
            <a:pPr>
              <a:lnSpc>
                <a:spcPct val="90000"/>
              </a:lnSpc>
            </a:pPr>
            <a:r>
              <a:rPr lang="tr-TR" altLang="tr-TR" sz="4500" b="1" dirty="0">
                <a:solidFill>
                  <a:srgbClr val="121453"/>
                </a:solidFill>
                <a:latin typeface="Arial" panose="020B0604020202020204" pitchFamily="34" charset="0"/>
                <a:cs typeface="Arial" panose="020B0604020202020204" pitchFamily="34" charset="0"/>
              </a:rPr>
              <a:t>TARİFE </a:t>
            </a:r>
            <a:r>
              <a:rPr lang="tr-TR" altLang="tr-TR" sz="4500" b="1" dirty="0" smtClean="0">
                <a:solidFill>
                  <a:srgbClr val="121453"/>
                </a:solidFill>
                <a:latin typeface="Arial" panose="020B0604020202020204" pitchFamily="34" charset="0"/>
                <a:cs typeface="Arial" panose="020B0604020202020204" pitchFamily="34" charset="0"/>
              </a:rPr>
              <a:t>KOŞULLARI</a:t>
            </a:r>
          </a:p>
          <a:p>
            <a:pPr>
              <a:lnSpc>
                <a:spcPct val="90000"/>
              </a:lnSpc>
            </a:pPr>
            <a:endParaRPr lang="tr-TR" altLang="tr-TR" sz="2150" b="1" dirty="0">
              <a:solidFill>
                <a:srgbClr val="121453"/>
              </a:solidFill>
              <a:latin typeface="Arial" panose="020B0604020202020204" pitchFamily="34" charset="0"/>
              <a:cs typeface="Arial" panose="020B0604020202020204" pitchFamily="34" charset="0"/>
            </a:endParaRPr>
          </a:p>
          <a:p>
            <a:pPr>
              <a:lnSpc>
                <a:spcPct val="90000"/>
              </a:lnSpc>
              <a:buFont typeface="Wingdings" panose="05000000000000000000" pitchFamily="2" charset="2"/>
              <a:buChar char="Ø"/>
            </a:pPr>
            <a:r>
              <a:rPr lang="tr-TR" altLang="tr-TR" sz="2150" dirty="0">
                <a:solidFill>
                  <a:srgbClr val="121453"/>
                </a:solidFill>
                <a:latin typeface="Arial" panose="020B0604020202020204" pitchFamily="34" charset="0"/>
                <a:cs typeface="Arial" panose="020B0604020202020204" pitchFamily="34" charset="0"/>
              </a:rPr>
              <a:t>Meslek mensubunun sadece Türkiye sınırları içerisinde verdiği mesleki hizmetler teminat kapsamındadır</a:t>
            </a:r>
            <a:r>
              <a:rPr lang="tr-TR" altLang="tr-TR" sz="2150" dirty="0" smtClean="0">
                <a:solidFill>
                  <a:srgbClr val="121453"/>
                </a:solidFill>
                <a:latin typeface="Arial" panose="020B0604020202020204" pitchFamily="34" charset="0"/>
                <a:cs typeface="Arial" panose="020B0604020202020204" pitchFamily="34" charset="0"/>
              </a:rPr>
              <a:t>.</a:t>
            </a:r>
          </a:p>
          <a:p>
            <a:pPr>
              <a:lnSpc>
                <a:spcPct val="90000"/>
              </a:lnSpc>
              <a:buFont typeface="Wingdings" panose="05000000000000000000" pitchFamily="2" charset="2"/>
              <a:buChar char="Ø"/>
            </a:pPr>
            <a:endParaRPr lang="tr-TR" altLang="tr-TR" sz="2150" dirty="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sz="2150" dirty="0" smtClean="0">
                <a:solidFill>
                  <a:srgbClr val="121453"/>
                </a:solidFill>
                <a:latin typeface="Arial" panose="020B0604020202020204" pitchFamily="34" charset="0"/>
                <a:cs typeface="Arial" panose="020B0604020202020204" pitchFamily="34" charset="0"/>
              </a:rPr>
              <a:t>1.500.000 </a:t>
            </a:r>
            <a:r>
              <a:rPr lang="tr-TR" sz="2150" dirty="0">
                <a:solidFill>
                  <a:srgbClr val="121453"/>
                </a:solidFill>
                <a:latin typeface="Arial" panose="020B0604020202020204" pitchFamily="34" charset="0"/>
                <a:cs typeface="Arial" panose="020B0604020202020204" pitchFamily="34" charset="0"/>
              </a:rPr>
              <a:t>TL’ye kadar yıllık brüt geliri olan meslek mensupları için </a:t>
            </a:r>
            <a:r>
              <a:rPr lang="tr-TR" sz="2150" dirty="0" smtClean="0">
                <a:solidFill>
                  <a:srgbClr val="121453"/>
                </a:solidFill>
                <a:latin typeface="Arial" panose="020B0604020202020204" pitchFamily="34" charset="0"/>
                <a:cs typeface="Arial" panose="020B0604020202020204" pitchFamily="34" charset="0"/>
              </a:rPr>
              <a:t>1.500.000 </a:t>
            </a:r>
            <a:r>
              <a:rPr lang="tr-TR" sz="2150" dirty="0">
                <a:solidFill>
                  <a:srgbClr val="121453"/>
                </a:solidFill>
                <a:latin typeface="Arial" panose="020B0604020202020204" pitchFamily="34" charset="0"/>
                <a:cs typeface="Arial" panose="020B0604020202020204" pitchFamily="34" charset="0"/>
              </a:rPr>
              <a:t>TL’ye kadar teminat limiti sunulabilir. </a:t>
            </a:r>
            <a:endParaRPr lang="tr-TR" sz="2150" dirty="0" smtClean="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tr-TR" sz="2150" dirty="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sz="2150" dirty="0">
                <a:solidFill>
                  <a:srgbClr val="121453"/>
                </a:solidFill>
                <a:latin typeface="Arial" panose="020B0604020202020204" pitchFamily="34" charset="0"/>
                <a:cs typeface="Arial" panose="020B0604020202020204" pitchFamily="34" charset="0"/>
              </a:rPr>
              <a:t>600.000 TL ve 750.000 TL teminat limitleri için yıllık brüt gelirin 100.000 TL’den yüksek olması gerekir</a:t>
            </a:r>
            <a:r>
              <a:rPr lang="tr-TR" sz="2150" dirty="0" smtClean="0">
                <a:solidFill>
                  <a:srgbClr val="121453"/>
                </a:solidFill>
                <a:latin typeface="Arial" panose="020B0604020202020204" pitchFamily="34" charset="0"/>
                <a:cs typeface="Arial" panose="020B0604020202020204" pitchFamily="34" charset="0"/>
              </a:rPr>
              <a:t>.</a:t>
            </a:r>
          </a:p>
          <a:p>
            <a:pPr>
              <a:buFont typeface="Wingdings" panose="05000000000000000000" pitchFamily="2" charset="2"/>
              <a:buChar char="Ø"/>
            </a:pPr>
            <a:endParaRPr lang="tr-TR" sz="2150" dirty="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sz="2150" dirty="0">
                <a:solidFill>
                  <a:srgbClr val="121453"/>
                </a:solidFill>
                <a:latin typeface="Arial" panose="020B0604020202020204" pitchFamily="34" charset="0"/>
                <a:cs typeface="Arial" panose="020B0604020202020204" pitchFamily="34" charset="0"/>
              </a:rPr>
              <a:t>1.000.000 TL, 1.250.000 TL ve 1.500.000 TL teminat limiti için yıllık brüt gelirin 250.000 TL'den yüksek olması gerekir. </a:t>
            </a:r>
            <a:endParaRPr lang="tr-TR" sz="2150" dirty="0" smtClean="0">
              <a:solidFill>
                <a:srgbClr val="121453"/>
              </a:solidFill>
              <a:latin typeface="Arial" panose="020B0604020202020204" pitchFamily="34" charset="0"/>
              <a:cs typeface="Arial" panose="020B0604020202020204" pitchFamily="34" charset="0"/>
            </a:endParaRPr>
          </a:p>
          <a:p>
            <a:endParaRPr lang="tr-TR" sz="2150" dirty="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sz="2150" dirty="0">
                <a:solidFill>
                  <a:srgbClr val="121453"/>
                </a:solidFill>
                <a:latin typeface="Arial" panose="020B0604020202020204" pitchFamily="34" charset="0"/>
                <a:cs typeface="Arial" panose="020B0604020202020204" pitchFamily="34" charset="0"/>
              </a:rPr>
              <a:t>Muafiyet, 500.000 TL teminat limitine kadar minimum 1.000 TL + hasarın %</a:t>
            </a:r>
            <a:r>
              <a:rPr lang="tr-TR" sz="2150" dirty="0" smtClean="0">
                <a:solidFill>
                  <a:srgbClr val="121453"/>
                </a:solidFill>
                <a:latin typeface="Arial" panose="020B0604020202020204" pitchFamily="34" charset="0"/>
                <a:cs typeface="Arial" panose="020B0604020202020204" pitchFamily="34" charset="0"/>
              </a:rPr>
              <a:t>10'u, </a:t>
            </a:r>
            <a:r>
              <a:rPr lang="tr-TR" sz="2150" dirty="0">
                <a:solidFill>
                  <a:srgbClr val="121453"/>
                </a:solidFill>
                <a:latin typeface="Arial" panose="020B0604020202020204" pitchFamily="34" charset="0"/>
                <a:cs typeface="Arial" panose="020B0604020202020204" pitchFamily="34" charset="0"/>
              </a:rPr>
              <a:t>500.000 TL </a:t>
            </a:r>
            <a:r>
              <a:rPr lang="tr-TR" sz="2150" dirty="0" smtClean="0">
                <a:solidFill>
                  <a:srgbClr val="121453"/>
                </a:solidFill>
                <a:latin typeface="Arial" panose="020B0604020202020204" pitchFamily="34" charset="0"/>
                <a:cs typeface="Arial" panose="020B0604020202020204" pitchFamily="34" charset="0"/>
              </a:rPr>
              <a:t>ve 1.250.000 TL arası </a:t>
            </a:r>
            <a:r>
              <a:rPr lang="tr-TR" sz="2150" dirty="0">
                <a:solidFill>
                  <a:srgbClr val="121453"/>
                </a:solidFill>
                <a:latin typeface="Arial" panose="020B0604020202020204" pitchFamily="34" charset="0"/>
                <a:cs typeface="Arial" panose="020B0604020202020204" pitchFamily="34" charset="0"/>
              </a:rPr>
              <a:t>teminat limitleri için </a:t>
            </a:r>
            <a:r>
              <a:rPr lang="tr-TR" sz="2150" dirty="0" smtClean="0">
                <a:solidFill>
                  <a:srgbClr val="121453"/>
                </a:solidFill>
                <a:latin typeface="Arial" panose="020B0604020202020204" pitchFamily="34" charset="0"/>
                <a:cs typeface="Arial" panose="020B0604020202020204" pitchFamily="34" charset="0"/>
              </a:rPr>
              <a:t>minimum </a:t>
            </a:r>
            <a:r>
              <a:rPr lang="tr-TR" sz="2150" dirty="0">
                <a:solidFill>
                  <a:srgbClr val="121453"/>
                </a:solidFill>
                <a:latin typeface="Arial" panose="020B0604020202020204" pitchFamily="34" charset="0"/>
                <a:cs typeface="Arial" panose="020B0604020202020204" pitchFamily="34" charset="0"/>
              </a:rPr>
              <a:t>10.000 TL + hasarın %</a:t>
            </a:r>
            <a:r>
              <a:rPr lang="tr-TR" sz="2150" dirty="0" smtClean="0">
                <a:solidFill>
                  <a:srgbClr val="121453"/>
                </a:solidFill>
                <a:latin typeface="Arial" panose="020B0604020202020204" pitchFamily="34" charset="0"/>
                <a:cs typeface="Arial" panose="020B0604020202020204" pitchFamily="34" charset="0"/>
              </a:rPr>
              <a:t>10'u, 1.500.000 TL teminat limiti için ise minimum 15.000 TL + hasarın %10’u  </a:t>
            </a:r>
            <a:r>
              <a:rPr lang="tr-TR" sz="2150" dirty="0">
                <a:solidFill>
                  <a:srgbClr val="121453"/>
                </a:solidFill>
                <a:latin typeface="Arial" panose="020B0604020202020204" pitchFamily="34" charset="0"/>
                <a:cs typeface="Arial" panose="020B0604020202020204" pitchFamily="34" charset="0"/>
              </a:rPr>
              <a:t>olarak uygulanır</a:t>
            </a:r>
            <a:r>
              <a:rPr lang="tr-TR" sz="2150" dirty="0" smtClean="0">
                <a:solidFill>
                  <a:srgbClr val="121453"/>
                </a:solidFill>
                <a:latin typeface="Arial" panose="020B0604020202020204" pitchFamily="34" charset="0"/>
                <a:cs typeface="Arial" panose="020B0604020202020204" pitchFamily="34" charset="0"/>
              </a:rPr>
              <a:t>.</a:t>
            </a:r>
          </a:p>
          <a:p>
            <a:pPr>
              <a:buFont typeface="Wingdings" panose="05000000000000000000" pitchFamily="2" charset="2"/>
              <a:buChar char="Ø"/>
            </a:pPr>
            <a:endParaRPr lang="tr-TR" sz="2150" dirty="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sz="2150" dirty="0">
                <a:solidFill>
                  <a:srgbClr val="121453"/>
                </a:solidFill>
                <a:latin typeface="Arial" panose="020B0604020202020204" pitchFamily="34" charset="0"/>
                <a:cs typeface="Arial" panose="020B0604020202020204" pitchFamily="34" charset="0"/>
              </a:rPr>
              <a:t>Yeni işlerde geriye yürürlük, 500.000 TL teminat limitine kadar 5 yıl ve 500.000 TL üzeri teminat limitleri için 2 yıl olarak sunulur. Yenileme işlerde sigortalının geriye yürürlük tarihi korunacaktır.</a:t>
            </a: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sz="21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7"/>
          </p:nvPr>
        </p:nvSpPr>
        <p:spPr>
          <a:xfrm>
            <a:off x="-1549400" y="8762719"/>
            <a:ext cx="3738880" cy="276999"/>
          </a:xfrm>
        </p:spPr>
        <p:txBody>
          <a:bodyPr/>
          <a:lstStyle/>
          <a:p>
            <a:pPr algn="ctr"/>
            <a:fld id="{B6F15528-21DE-4FAA-801E-634DDDAF4B2B}" type="slidenum">
              <a:rPr lang="tr-TR" smtClean="0"/>
              <a:pPr algn="ctr"/>
              <a:t>7</a:t>
            </a:fld>
            <a:endParaRPr lang="tr-TR" dirty="0"/>
          </a:p>
        </p:txBody>
      </p:sp>
    </p:spTree>
    <p:extLst>
      <p:ext uri="{BB962C8B-B14F-4D97-AF65-F5344CB8AC3E}">
        <p14:creationId xmlns:p14="http://schemas.microsoft.com/office/powerpoint/2010/main" val="2772347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0"/>
            <a:ext cx="16281400" cy="1347646"/>
          </a:xfrm>
          <a:prstGeom prst="rect">
            <a:avLst/>
          </a:prstGeom>
          <a:solidFill>
            <a:srgbClr val="1014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Arial" panose="020B0604020202020204" pitchFamily="34" charset="0"/>
              <a:cs typeface="Arial" panose="020B0604020202020204" pitchFamily="34" charset="0"/>
            </a:endParaRPr>
          </a:p>
        </p:txBody>
      </p:sp>
      <p:sp>
        <p:nvSpPr>
          <p:cNvPr id="9" name="object 17">
            <a:extLst>
              <a:ext uri="{FF2B5EF4-FFF2-40B4-BE49-F238E27FC236}">
                <a16:creationId xmlns:a16="http://schemas.microsoft.com/office/drawing/2014/main" xmlns="" id="{B2163361-B210-3449-AD5A-5159371A90C4}"/>
              </a:ext>
            </a:extLst>
          </p:cNvPr>
          <p:cNvSpPr/>
          <p:nvPr/>
        </p:nvSpPr>
        <p:spPr>
          <a:xfrm>
            <a:off x="508000" y="8786673"/>
            <a:ext cx="15240000" cy="52527"/>
          </a:xfrm>
          <a:custGeom>
            <a:avLst/>
            <a:gdLst/>
            <a:ahLst/>
            <a:cxnLst/>
            <a:rect l="l" t="t" r="r" b="b"/>
            <a:pathLst>
              <a:path w="11603990">
                <a:moveTo>
                  <a:pt x="11603888" y="0"/>
                </a:moveTo>
                <a:lnTo>
                  <a:pt x="0" y="0"/>
                </a:lnTo>
              </a:path>
            </a:pathLst>
          </a:custGeom>
          <a:ln w="25374">
            <a:solidFill>
              <a:srgbClr val="C38A5F"/>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0" name="object 18">
            <a:extLst>
              <a:ext uri="{FF2B5EF4-FFF2-40B4-BE49-F238E27FC236}">
                <a16:creationId xmlns:a16="http://schemas.microsoft.com/office/drawing/2014/main" xmlns="" id="{AAF80397-08B6-9145-89A2-D196CBB39DC7}"/>
              </a:ext>
            </a:extLst>
          </p:cNvPr>
          <p:cNvSpPr txBox="1"/>
          <p:nvPr/>
        </p:nvSpPr>
        <p:spPr>
          <a:xfrm>
            <a:off x="508000" y="223620"/>
            <a:ext cx="13563600" cy="843180"/>
          </a:xfrm>
          <a:prstGeom prst="rect">
            <a:avLst/>
          </a:prstGeom>
        </p:spPr>
        <p:txBody>
          <a:bodyPr vert="horz" wrap="square" lIns="0" tIns="12065" rIns="0" bIns="0" rtlCol="0">
            <a:spAutoFit/>
          </a:bodyPr>
          <a:lstStyle/>
          <a:p>
            <a:pPr marL="12700">
              <a:lnSpc>
                <a:spcPct val="100000"/>
              </a:lnSpc>
              <a:spcBef>
                <a:spcPts val="95"/>
              </a:spcBef>
            </a:pPr>
            <a:r>
              <a:rPr lang="tr-TR" sz="5400" spc="-10" dirty="0">
                <a:solidFill>
                  <a:srgbClr val="C38A5F"/>
                </a:solidFill>
                <a:latin typeface="Arial" panose="020B0604020202020204" pitchFamily="34" charset="0"/>
                <a:cs typeface="Arial" panose="020B0604020202020204" pitchFamily="34" charset="0"/>
              </a:rPr>
              <a:t>Avukat Mesleki Sorumluluk Sigortası</a:t>
            </a:r>
            <a:endParaRPr lang="tr-TR" sz="5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09800" y="102848"/>
            <a:ext cx="1273904" cy="1171561"/>
          </a:xfrm>
          <a:prstGeom prst="rect">
            <a:avLst/>
          </a:prstGeom>
        </p:spPr>
      </p:pic>
      <p:sp>
        <p:nvSpPr>
          <p:cNvPr id="26" name="object 10">
            <a:extLst>
              <a:ext uri="{FF2B5EF4-FFF2-40B4-BE49-F238E27FC236}">
                <a16:creationId xmlns:a16="http://schemas.microsoft.com/office/drawing/2014/main" xmlns="" id="{3BC0FEC4-C3F0-C047-A954-DE99D9793B47}"/>
              </a:ext>
            </a:extLst>
          </p:cNvPr>
          <p:cNvSpPr txBox="1"/>
          <p:nvPr/>
        </p:nvSpPr>
        <p:spPr>
          <a:xfrm>
            <a:off x="660400" y="2057400"/>
            <a:ext cx="13558356" cy="11276805"/>
          </a:xfrm>
          <a:prstGeom prst="rect">
            <a:avLst/>
          </a:prstGeom>
        </p:spPr>
        <p:txBody>
          <a:bodyPr vert="horz" wrap="square" lIns="0" tIns="37465" rIns="0" bIns="0" rtlCol="0">
            <a:spAutoFit/>
          </a:bodyPr>
          <a:lstStyle/>
          <a:p>
            <a:pPr>
              <a:lnSpc>
                <a:spcPct val="90000"/>
              </a:lnSpc>
            </a:pPr>
            <a:r>
              <a:rPr lang="tr-TR" altLang="tr-TR" sz="4500" b="1" dirty="0">
                <a:solidFill>
                  <a:srgbClr val="121453"/>
                </a:solidFill>
                <a:latin typeface="Arial" panose="020B0604020202020204" pitchFamily="34" charset="0"/>
                <a:cs typeface="Arial" panose="020B0604020202020204" pitchFamily="34" charset="0"/>
              </a:rPr>
              <a:t>TARİFE KOŞULLARI</a:t>
            </a:r>
          </a:p>
          <a:p>
            <a:endParaRPr lang="tr-TR" altLang="tr-TR" sz="2150" dirty="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altLang="tr-TR" sz="2150" dirty="0">
                <a:solidFill>
                  <a:srgbClr val="121453"/>
                </a:solidFill>
                <a:latin typeface="Arial" panose="020B0604020202020204" pitchFamily="34" charset="0"/>
                <a:cs typeface="Arial" panose="020B0604020202020204" pitchFamily="34" charset="0"/>
              </a:rPr>
              <a:t>Yıllık cirosu </a:t>
            </a:r>
            <a:r>
              <a:rPr lang="tr-TR" altLang="tr-TR" sz="2150" dirty="0" smtClean="0">
                <a:solidFill>
                  <a:srgbClr val="121453"/>
                </a:solidFill>
                <a:latin typeface="Arial" panose="020B0604020202020204" pitchFamily="34" charset="0"/>
                <a:cs typeface="Arial" panose="020B0604020202020204" pitchFamily="34" charset="0"/>
              </a:rPr>
              <a:t>1.500.000 </a:t>
            </a:r>
            <a:r>
              <a:rPr lang="tr-TR" altLang="tr-TR" sz="2150" dirty="0">
                <a:solidFill>
                  <a:srgbClr val="121453"/>
                </a:solidFill>
                <a:latin typeface="Arial" panose="020B0604020202020204" pitchFamily="34" charset="0"/>
                <a:cs typeface="Arial" panose="020B0604020202020204" pitchFamily="34" charset="0"/>
              </a:rPr>
              <a:t>TL’den fazla olan meslek mensupları ayrı bir değerlendirmeye tabi tutulacaktır. Prim ve muafiyetler farklılık gösterebilir. </a:t>
            </a:r>
            <a:endParaRPr lang="tr-TR" altLang="tr-TR" sz="2150" dirty="0" smtClean="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tr-TR" altLang="tr-TR" sz="2150" dirty="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altLang="tr-TR" sz="2150" dirty="0" smtClean="0">
                <a:solidFill>
                  <a:srgbClr val="121453"/>
                </a:solidFill>
                <a:latin typeface="Arial" panose="020B0604020202020204" pitchFamily="34" charset="0"/>
                <a:cs typeface="Arial" panose="020B0604020202020204" pitchFamily="34" charset="0"/>
              </a:rPr>
              <a:t>1.500.000 </a:t>
            </a:r>
            <a:r>
              <a:rPr lang="tr-TR" altLang="tr-TR" sz="2150" dirty="0">
                <a:solidFill>
                  <a:srgbClr val="121453"/>
                </a:solidFill>
                <a:latin typeface="Arial" panose="020B0604020202020204" pitchFamily="34" charset="0"/>
                <a:cs typeface="Arial" panose="020B0604020202020204" pitchFamily="34" charset="0"/>
              </a:rPr>
              <a:t>TL’den fazla yıllık teminat limiti veya yurtdışı teminatı talep eden meslek mensupları ayrı bir değerlendirmeye tabi tutulacaktır. Prim ve muafiyetler farklılık gösterebilir. </a:t>
            </a:r>
            <a:endParaRPr lang="tr-TR" altLang="tr-TR" sz="2150" dirty="0" smtClean="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tr-TR" altLang="tr-TR" sz="2150" dirty="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altLang="tr-TR" sz="2150" b="1" dirty="0">
                <a:solidFill>
                  <a:srgbClr val="121453"/>
                </a:solidFill>
                <a:latin typeface="Arial" panose="020B0604020202020204" pitchFamily="34" charset="0"/>
                <a:cs typeface="Arial" panose="020B0604020202020204" pitchFamily="34" charset="0"/>
              </a:rPr>
              <a:t>Şirket satın alma/birleşmeleri ile ilgili hizmet veren, müşterilerine kurumsal finansman hizmeti veren, Türkiye dışındaki ülkelerdeki yasa ve kanunlarla ilgili alanlarda da hizmet veren </a:t>
            </a:r>
            <a:r>
              <a:rPr lang="tr-TR" altLang="tr-TR" sz="2150" dirty="0">
                <a:solidFill>
                  <a:srgbClr val="121453"/>
                </a:solidFill>
                <a:latin typeface="Arial" panose="020B0604020202020204" pitchFamily="34" charset="0"/>
                <a:cs typeface="Arial" panose="020B0604020202020204" pitchFamily="34" charset="0"/>
              </a:rPr>
              <a:t>meslek mensupları tarife dışında farklı bir değerlendirmeye tabi tutulacaktır. </a:t>
            </a:r>
            <a:endParaRPr lang="tr-TR" altLang="tr-TR" sz="2150" dirty="0" smtClean="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tr-TR" altLang="tr-TR" sz="2150" dirty="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altLang="tr-TR" sz="2150" dirty="0">
                <a:solidFill>
                  <a:srgbClr val="121453"/>
                </a:solidFill>
                <a:latin typeface="Arial" panose="020B0604020202020204" pitchFamily="34" charset="0"/>
                <a:cs typeface="Arial" panose="020B0604020202020204" pitchFamily="34" charset="0"/>
              </a:rPr>
              <a:t>Sigortalının vefat, hastalık, sakatlık durumlarında sigortalının yerine bakacak kişinin isminin belirtilmesi gerekmektedir</a:t>
            </a:r>
            <a:r>
              <a:rPr lang="tr-TR" altLang="tr-TR" sz="2150" dirty="0" smtClean="0">
                <a:solidFill>
                  <a:srgbClr val="121453"/>
                </a:solidFill>
                <a:latin typeface="Arial" panose="020B0604020202020204" pitchFamily="34" charset="0"/>
                <a:cs typeface="Arial" panose="020B0604020202020204" pitchFamily="34" charset="0"/>
              </a:rPr>
              <a:t>.</a:t>
            </a:r>
          </a:p>
          <a:p>
            <a:pPr>
              <a:buFont typeface="Wingdings" panose="05000000000000000000" pitchFamily="2" charset="2"/>
              <a:buChar char="Ø"/>
            </a:pPr>
            <a:endParaRPr lang="tr-TR" altLang="tr-TR" sz="2150" dirty="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altLang="tr-TR" sz="2150" dirty="0">
                <a:solidFill>
                  <a:srgbClr val="121453"/>
                </a:solidFill>
                <a:latin typeface="Arial" panose="020B0604020202020204" pitchFamily="34" charset="0"/>
                <a:cs typeface="Arial" panose="020B0604020202020204" pitchFamily="34" charset="0"/>
              </a:rPr>
              <a:t>Hasar durumunda zarar gören üçüncü şahsın (müvekkil) talep yazısı gerekmektedir</a:t>
            </a:r>
            <a:r>
              <a:rPr lang="tr-TR" altLang="tr-TR" sz="2150" dirty="0" smtClean="0">
                <a:solidFill>
                  <a:srgbClr val="121453"/>
                </a:solidFill>
                <a:latin typeface="Arial" panose="020B0604020202020204" pitchFamily="34" charset="0"/>
                <a:cs typeface="Arial" panose="020B0604020202020204" pitchFamily="34" charset="0"/>
              </a:rPr>
              <a:t>.</a:t>
            </a:r>
          </a:p>
          <a:p>
            <a:pPr>
              <a:buFont typeface="Wingdings" panose="05000000000000000000" pitchFamily="2" charset="2"/>
              <a:buChar char="Ø"/>
            </a:pPr>
            <a:endParaRPr lang="tr-TR" altLang="tr-TR" sz="2150" dirty="0">
              <a:solidFill>
                <a:srgbClr val="12145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altLang="tr-TR" sz="2150" b="1" dirty="0">
                <a:solidFill>
                  <a:srgbClr val="121453"/>
                </a:solidFill>
                <a:latin typeface="Arial" panose="020B0604020202020204" pitchFamily="34" charset="0"/>
                <a:cs typeface="Arial" panose="020B0604020202020204" pitchFamily="34" charset="0"/>
              </a:rPr>
              <a:t>Bir şirket tarafından bordrolu olarak çalışan kurum avukatları bu programa dahil olmayacaktır</a:t>
            </a:r>
            <a:r>
              <a:rPr lang="tr-TR" altLang="tr-TR" sz="2150" dirty="0">
                <a:solidFill>
                  <a:srgbClr val="121453"/>
                </a:solidFill>
                <a:latin typeface="Arial" panose="020B0604020202020204" pitchFamily="34" charset="0"/>
                <a:cs typeface="Arial" panose="020B0604020202020204" pitchFamily="34" charset="0"/>
              </a:rPr>
              <a:t>.</a:t>
            </a: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sz="21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7"/>
          </p:nvPr>
        </p:nvSpPr>
        <p:spPr>
          <a:xfrm>
            <a:off x="-1549400" y="8762719"/>
            <a:ext cx="3738880" cy="276999"/>
          </a:xfrm>
        </p:spPr>
        <p:txBody>
          <a:bodyPr/>
          <a:lstStyle/>
          <a:p>
            <a:pPr algn="ctr"/>
            <a:fld id="{B6F15528-21DE-4FAA-801E-634DDDAF4B2B}" type="slidenum">
              <a:rPr lang="tr-TR" smtClean="0"/>
              <a:pPr algn="ctr"/>
              <a:t>8</a:t>
            </a:fld>
            <a:endParaRPr lang="tr-TR" dirty="0"/>
          </a:p>
        </p:txBody>
      </p:sp>
    </p:spTree>
    <p:extLst>
      <p:ext uri="{BB962C8B-B14F-4D97-AF65-F5344CB8AC3E}">
        <p14:creationId xmlns:p14="http://schemas.microsoft.com/office/powerpoint/2010/main" val="1498596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0"/>
            <a:ext cx="16281400" cy="1347646"/>
          </a:xfrm>
          <a:prstGeom prst="rect">
            <a:avLst/>
          </a:prstGeom>
          <a:solidFill>
            <a:srgbClr val="1014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Arial" panose="020B0604020202020204" pitchFamily="34" charset="0"/>
              <a:cs typeface="Arial" panose="020B0604020202020204" pitchFamily="34" charset="0"/>
            </a:endParaRPr>
          </a:p>
        </p:txBody>
      </p:sp>
      <p:sp>
        <p:nvSpPr>
          <p:cNvPr id="9" name="object 17">
            <a:extLst>
              <a:ext uri="{FF2B5EF4-FFF2-40B4-BE49-F238E27FC236}">
                <a16:creationId xmlns:a16="http://schemas.microsoft.com/office/drawing/2014/main" xmlns="" id="{B2163361-B210-3449-AD5A-5159371A90C4}"/>
              </a:ext>
            </a:extLst>
          </p:cNvPr>
          <p:cNvSpPr/>
          <p:nvPr/>
        </p:nvSpPr>
        <p:spPr>
          <a:xfrm>
            <a:off x="508000" y="8786673"/>
            <a:ext cx="15240000" cy="52527"/>
          </a:xfrm>
          <a:custGeom>
            <a:avLst/>
            <a:gdLst/>
            <a:ahLst/>
            <a:cxnLst/>
            <a:rect l="l" t="t" r="r" b="b"/>
            <a:pathLst>
              <a:path w="11603990">
                <a:moveTo>
                  <a:pt x="11603888" y="0"/>
                </a:moveTo>
                <a:lnTo>
                  <a:pt x="0" y="0"/>
                </a:lnTo>
              </a:path>
            </a:pathLst>
          </a:custGeom>
          <a:ln w="25374">
            <a:solidFill>
              <a:srgbClr val="C38A5F"/>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0" name="object 18">
            <a:extLst>
              <a:ext uri="{FF2B5EF4-FFF2-40B4-BE49-F238E27FC236}">
                <a16:creationId xmlns:a16="http://schemas.microsoft.com/office/drawing/2014/main" xmlns="" id="{AAF80397-08B6-9145-89A2-D196CBB39DC7}"/>
              </a:ext>
            </a:extLst>
          </p:cNvPr>
          <p:cNvSpPr txBox="1"/>
          <p:nvPr/>
        </p:nvSpPr>
        <p:spPr>
          <a:xfrm>
            <a:off x="508000" y="223620"/>
            <a:ext cx="13563600" cy="843180"/>
          </a:xfrm>
          <a:prstGeom prst="rect">
            <a:avLst/>
          </a:prstGeom>
        </p:spPr>
        <p:txBody>
          <a:bodyPr vert="horz" wrap="square" lIns="0" tIns="12065" rIns="0" bIns="0" rtlCol="0">
            <a:spAutoFit/>
          </a:bodyPr>
          <a:lstStyle/>
          <a:p>
            <a:pPr marL="12700">
              <a:lnSpc>
                <a:spcPct val="100000"/>
              </a:lnSpc>
              <a:spcBef>
                <a:spcPts val="95"/>
              </a:spcBef>
            </a:pPr>
            <a:r>
              <a:rPr lang="tr-TR" sz="5400" spc="-10" dirty="0">
                <a:solidFill>
                  <a:srgbClr val="C38A5F"/>
                </a:solidFill>
                <a:latin typeface="Arial" panose="020B0604020202020204" pitchFamily="34" charset="0"/>
                <a:cs typeface="Arial" panose="020B0604020202020204" pitchFamily="34" charset="0"/>
              </a:rPr>
              <a:t>Avukat Mesleki Sorumluluk Sigortası</a:t>
            </a:r>
            <a:endParaRPr lang="tr-TR" sz="5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09800" y="102848"/>
            <a:ext cx="1273904" cy="1171561"/>
          </a:xfrm>
          <a:prstGeom prst="rect">
            <a:avLst/>
          </a:prstGeom>
        </p:spPr>
      </p:pic>
      <p:sp>
        <p:nvSpPr>
          <p:cNvPr id="26" name="object 10">
            <a:extLst>
              <a:ext uri="{FF2B5EF4-FFF2-40B4-BE49-F238E27FC236}">
                <a16:creationId xmlns:a16="http://schemas.microsoft.com/office/drawing/2014/main" xmlns="" id="{3BC0FEC4-C3F0-C047-A954-DE99D9793B47}"/>
              </a:ext>
            </a:extLst>
          </p:cNvPr>
          <p:cNvSpPr txBox="1"/>
          <p:nvPr/>
        </p:nvSpPr>
        <p:spPr>
          <a:xfrm>
            <a:off x="660400" y="2362200"/>
            <a:ext cx="13944600" cy="10438114"/>
          </a:xfrm>
          <a:prstGeom prst="rect">
            <a:avLst/>
          </a:prstGeom>
        </p:spPr>
        <p:txBody>
          <a:bodyPr vert="horz" wrap="square" lIns="0" tIns="37465" rIns="0" bIns="0" rtlCol="0">
            <a:spAutoFit/>
          </a:bodyPr>
          <a:lstStyle/>
          <a:p>
            <a:pPr>
              <a:lnSpc>
                <a:spcPct val="80000"/>
              </a:lnSpc>
            </a:pPr>
            <a:r>
              <a:rPr lang="tr-TR" altLang="tr-TR" sz="4500" b="1" dirty="0">
                <a:solidFill>
                  <a:srgbClr val="121453"/>
                </a:solidFill>
                <a:latin typeface="Arial" panose="020B0604020202020204" pitchFamily="34" charset="0"/>
                <a:cs typeface="Arial" panose="020B0604020202020204" pitchFamily="34" charset="0"/>
              </a:rPr>
              <a:t>HASAR BİLDİRİMİNDE TALEP EDİLEN </a:t>
            </a:r>
            <a:r>
              <a:rPr lang="tr-TR" altLang="tr-TR" sz="4500" b="1" dirty="0" smtClean="0">
                <a:solidFill>
                  <a:srgbClr val="121453"/>
                </a:solidFill>
                <a:latin typeface="Arial" panose="020B0604020202020204" pitchFamily="34" charset="0"/>
                <a:cs typeface="Arial" panose="020B0604020202020204" pitchFamily="34" charset="0"/>
              </a:rPr>
              <a:t>EVRAKLAR</a:t>
            </a:r>
          </a:p>
          <a:p>
            <a:pPr>
              <a:lnSpc>
                <a:spcPct val="80000"/>
              </a:lnSpc>
            </a:pPr>
            <a:endParaRPr lang="tr-TR" altLang="tr-TR" sz="4500" b="1" dirty="0">
              <a:solidFill>
                <a:srgbClr val="121453"/>
              </a:solidFill>
              <a:latin typeface="Arial" panose="020B0604020202020204" pitchFamily="34" charset="0"/>
              <a:cs typeface="Arial" panose="020B0604020202020204" pitchFamily="34" charset="0"/>
            </a:endParaRPr>
          </a:p>
          <a:p>
            <a:pPr>
              <a:lnSpc>
                <a:spcPct val="80000"/>
              </a:lnSpc>
            </a:pPr>
            <a:endParaRPr lang="tr-TR" altLang="tr-TR" sz="2150" b="1" dirty="0">
              <a:solidFill>
                <a:srgbClr val="121453"/>
              </a:solidFill>
              <a:latin typeface="Arial" panose="020B0604020202020204" pitchFamily="34" charset="0"/>
              <a:cs typeface="Arial" panose="020B0604020202020204" pitchFamily="34" charset="0"/>
            </a:endParaRPr>
          </a:p>
          <a:p>
            <a:pPr>
              <a:lnSpc>
                <a:spcPct val="80000"/>
              </a:lnSpc>
            </a:pPr>
            <a:r>
              <a:rPr lang="tr-TR" altLang="tr-TR" sz="2150" dirty="0">
                <a:solidFill>
                  <a:srgbClr val="121453"/>
                </a:solidFill>
                <a:latin typeface="Arial" panose="020B0604020202020204" pitchFamily="34" charset="0"/>
                <a:cs typeface="Arial" panose="020B0604020202020204" pitchFamily="34" charset="0"/>
              </a:rPr>
              <a:t>Avukat Mesleki Sorumluluk hasarlarında öncelikli olarak hatanın </a:t>
            </a:r>
            <a:r>
              <a:rPr lang="tr-TR" altLang="tr-TR" sz="2150" dirty="0" smtClean="0">
                <a:solidFill>
                  <a:srgbClr val="121453"/>
                </a:solidFill>
                <a:latin typeface="Arial" panose="020B0604020202020204" pitchFamily="34" charset="0"/>
                <a:cs typeface="Arial" panose="020B0604020202020204" pitchFamily="34" charset="0"/>
              </a:rPr>
              <a:t>fark edildiği </a:t>
            </a:r>
            <a:r>
              <a:rPr lang="tr-TR" altLang="tr-TR" sz="2150" dirty="0">
                <a:solidFill>
                  <a:srgbClr val="121453"/>
                </a:solidFill>
                <a:latin typeface="Arial" panose="020B0604020202020204" pitchFamily="34" charset="0"/>
                <a:cs typeface="Arial" panose="020B0604020202020204" pitchFamily="34" charset="0"/>
              </a:rPr>
              <a:t>anda hasar ihbarında bulunulması gerekmektedir. Hatalı yapılan eylemde sigortalı sorumluluğunu evraklarla/mahkeme kararıyla vb. ispat etmelidir</a:t>
            </a:r>
            <a:r>
              <a:rPr lang="tr-TR" altLang="tr-TR" sz="2150" dirty="0" smtClean="0">
                <a:solidFill>
                  <a:srgbClr val="121453"/>
                </a:solidFill>
                <a:latin typeface="Arial" panose="020B0604020202020204" pitchFamily="34" charset="0"/>
                <a:cs typeface="Arial" panose="020B0604020202020204" pitchFamily="34" charset="0"/>
              </a:rPr>
              <a:t>.</a:t>
            </a:r>
          </a:p>
          <a:p>
            <a:pPr>
              <a:lnSpc>
                <a:spcPct val="80000"/>
              </a:lnSpc>
            </a:pPr>
            <a:r>
              <a:rPr lang="tr-TR" altLang="tr-TR" sz="2150" dirty="0" smtClean="0">
                <a:solidFill>
                  <a:srgbClr val="121453"/>
                </a:solidFill>
                <a:latin typeface="Arial" panose="020B0604020202020204" pitchFamily="34" charset="0"/>
                <a:cs typeface="Arial" panose="020B0604020202020204" pitchFamily="34" charset="0"/>
              </a:rPr>
              <a:t> </a:t>
            </a:r>
            <a:endParaRPr lang="tr-TR" altLang="tr-TR" sz="2150" dirty="0">
              <a:solidFill>
                <a:srgbClr val="121453"/>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tr-TR" altLang="tr-TR" sz="2150" dirty="0">
                <a:solidFill>
                  <a:srgbClr val="121453"/>
                </a:solidFill>
                <a:latin typeface="Arial" panose="020B0604020202020204" pitchFamily="34" charset="0"/>
                <a:cs typeface="Arial" panose="020B0604020202020204" pitchFamily="34" charset="0"/>
              </a:rPr>
              <a:t>Sigortalının kusura ilişkin detaylı beyanı </a:t>
            </a:r>
          </a:p>
          <a:p>
            <a:pPr marL="342900" indent="-342900">
              <a:buFont typeface="Arial" panose="020B0604020202020204" pitchFamily="34" charset="0"/>
              <a:buChar char="•"/>
            </a:pPr>
            <a:r>
              <a:rPr lang="tr-TR" altLang="tr-TR" sz="2150" dirty="0" smtClean="0">
                <a:solidFill>
                  <a:srgbClr val="121453"/>
                </a:solidFill>
                <a:latin typeface="Arial" panose="020B0604020202020204" pitchFamily="34" charset="0"/>
                <a:cs typeface="Arial" panose="020B0604020202020204" pitchFamily="34" charset="0"/>
              </a:rPr>
              <a:t>Müvekkilin </a:t>
            </a:r>
            <a:r>
              <a:rPr lang="tr-TR" altLang="tr-TR" sz="2150" dirty="0">
                <a:solidFill>
                  <a:srgbClr val="121453"/>
                </a:solidFill>
                <a:latin typeface="Arial" panose="020B0604020202020204" pitchFamily="34" charset="0"/>
                <a:cs typeface="Arial" panose="020B0604020202020204" pitchFamily="34" charset="0"/>
              </a:rPr>
              <a:t>beyanı </a:t>
            </a:r>
          </a:p>
          <a:p>
            <a:pPr marL="342900" indent="-342900">
              <a:buFont typeface="Arial" panose="020B0604020202020204" pitchFamily="34" charset="0"/>
              <a:buChar char="•"/>
            </a:pPr>
            <a:r>
              <a:rPr lang="tr-TR" altLang="tr-TR" sz="2150" dirty="0">
                <a:solidFill>
                  <a:srgbClr val="121453"/>
                </a:solidFill>
                <a:latin typeface="Arial" panose="020B0604020202020204" pitchFamily="34" charset="0"/>
                <a:cs typeface="Arial" panose="020B0604020202020204" pitchFamily="34" charset="0"/>
              </a:rPr>
              <a:t>Dava dilekçeleri ve davaya ilişkin tüm duruşma tutanakları </a:t>
            </a:r>
          </a:p>
          <a:p>
            <a:pPr marL="342900" indent="-342900">
              <a:buFont typeface="Arial" panose="020B0604020202020204" pitchFamily="34" charset="0"/>
              <a:buChar char="•"/>
            </a:pPr>
            <a:r>
              <a:rPr lang="tr-TR" altLang="tr-TR" sz="2150" dirty="0">
                <a:solidFill>
                  <a:srgbClr val="121453"/>
                </a:solidFill>
                <a:latin typeface="Arial" panose="020B0604020202020204" pitchFamily="34" charset="0"/>
                <a:cs typeface="Arial" panose="020B0604020202020204" pitchFamily="34" charset="0"/>
              </a:rPr>
              <a:t>Diğer yapılan bildirimler/yazışmalar </a:t>
            </a:r>
          </a:p>
          <a:p>
            <a:pPr marL="342900" indent="-342900">
              <a:lnSpc>
                <a:spcPct val="80000"/>
              </a:lnSpc>
              <a:buFont typeface="Arial" panose="020B0604020202020204" pitchFamily="34" charset="0"/>
              <a:buChar char="•"/>
            </a:pPr>
            <a:r>
              <a:rPr lang="tr-TR" altLang="tr-TR" sz="2150" dirty="0">
                <a:solidFill>
                  <a:srgbClr val="121453"/>
                </a:solidFill>
                <a:latin typeface="Arial" panose="020B0604020202020204" pitchFamily="34" charset="0"/>
                <a:cs typeface="Arial" panose="020B0604020202020204" pitchFamily="34" charset="0"/>
              </a:rPr>
              <a:t>Hasarın hangi tarihte, nerede, nasıl gerçekleştiğini, sigortalının sorumluluğunu izah eden, poliçe numarası, dosya numarası ve telefon numarası içeren detaylı beyan.</a:t>
            </a:r>
          </a:p>
          <a:p>
            <a:pPr marL="342900" indent="-342900">
              <a:lnSpc>
                <a:spcPct val="80000"/>
              </a:lnSpc>
              <a:buFont typeface="Arial" panose="020B0604020202020204" pitchFamily="34" charset="0"/>
              <a:buChar char="•"/>
            </a:pPr>
            <a:r>
              <a:rPr lang="tr-TR" altLang="tr-TR" sz="2150" dirty="0">
                <a:solidFill>
                  <a:srgbClr val="121453"/>
                </a:solidFill>
                <a:latin typeface="Arial" panose="020B0604020202020204" pitchFamily="34" charset="0"/>
                <a:cs typeface="Arial" panose="020B0604020202020204" pitchFamily="34" charset="0"/>
              </a:rPr>
              <a:t>Sigortalı aleyhine dava açılmış ise ihbar ve cevap dilekçeleri, dava sonucunu bildirir kesin mahkeme kararı</a:t>
            </a:r>
          </a:p>
          <a:p>
            <a:pPr marL="342900" indent="-342900">
              <a:lnSpc>
                <a:spcPct val="80000"/>
              </a:lnSpc>
              <a:buFont typeface="Arial" panose="020B0604020202020204" pitchFamily="34" charset="0"/>
              <a:buChar char="•"/>
            </a:pPr>
            <a:r>
              <a:rPr lang="tr-TR" altLang="tr-TR" sz="2150" dirty="0">
                <a:solidFill>
                  <a:srgbClr val="121453"/>
                </a:solidFill>
                <a:latin typeface="Arial" panose="020B0604020202020204" pitchFamily="34" charset="0"/>
                <a:cs typeface="Arial" panose="020B0604020202020204" pitchFamily="34" charset="0"/>
              </a:rPr>
              <a:t>Ödeme için banka bilgilerinin belirtileceği (Banka adı, Şube Adı, Hesap Sahibi, Hesap Numarası)  imza ya da kaşe/imzalı beyan </a:t>
            </a:r>
          </a:p>
          <a:p>
            <a:pPr marL="342900" indent="-342900">
              <a:lnSpc>
                <a:spcPct val="80000"/>
              </a:lnSpc>
              <a:buFont typeface="Arial" panose="020B0604020202020204" pitchFamily="34" charset="0"/>
              <a:buChar char="•"/>
            </a:pPr>
            <a:r>
              <a:rPr lang="tr-TR" altLang="tr-TR" sz="2150" dirty="0">
                <a:solidFill>
                  <a:srgbClr val="121453"/>
                </a:solidFill>
                <a:latin typeface="Arial" panose="020B0604020202020204" pitchFamily="34" charset="0"/>
                <a:cs typeface="Arial" panose="020B0604020202020204" pitchFamily="34" charset="0"/>
              </a:rPr>
              <a:t>Hasara konu para cezalarının ödendiğine dair ödeme makbuzları</a:t>
            </a:r>
          </a:p>
          <a:p>
            <a:endParaRPr lang="tr-TR" altLang="tr-TR"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smtClean="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lang="en-US" sz="2150" dirty="0">
              <a:solidFill>
                <a:srgbClr val="121453"/>
              </a:solidFill>
              <a:latin typeface="Arial" panose="020B0604020202020204" pitchFamily="34" charset="0"/>
              <a:cs typeface="Arial" panose="020B0604020202020204" pitchFamily="34" charset="0"/>
            </a:endParaRPr>
          </a:p>
          <a:p>
            <a:pPr marL="12700">
              <a:lnSpc>
                <a:spcPct val="100000"/>
              </a:lnSpc>
              <a:spcBef>
                <a:spcPts val="200"/>
              </a:spcBef>
            </a:pPr>
            <a:endParaRPr sz="21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7"/>
          </p:nvPr>
        </p:nvSpPr>
        <p:spPr>
          <a:xfrm>
            <a:off x="-1549400" y="8762719"/>
            <a:ext cx="3738880" cy="276999"/>
          </a:xfrm>
        </p:spPr>
        <p:txBody>
          <a:bodyPr/>
          <a:lstStyle/>
          <a:p>
            <a:pPr algn="ctr"/>
            <a:fld id="{B6F15528-21DE-4FAA-801E-634DDDAF4B2B}" type="slidenum">
              <a:rPr lang="tr-TR" smtClean="0"/>
              <a:pPr algn="ctr"/>
              <a:t>9</a:t>
            </a:fld>
            <a:endParaRPr lang="tr-TR" dirty="0"/>
          </a:p>
        </p:txBody>
      </p:sp>
    </p:spTree>
    <p:extLst>
      <p:ext uri="{BB962C8B-B14F-4D97-AF65-F5344CB8AC3E}">
        <p14:creationId xmlns:p14="http://schemas.microsoft.com/office/powerpoint/2010/main" val="2976834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995</TotalTime>
  <Words>895</Words>
  <Application>Microsoft Office PowerPoint</Application>
  <PresentationFormat>Özel</PresentationFormat>
  <Paragraphs>276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Theme</vt:lpstr>
      <vt:lpstr>01-30 NİSAN – 2021 KAMPANYA  Avukat Mesleki  Sorumluluk Sigortası </vt:lpstr>
      <vt:lpstr>PowerPoint Sunusu</vt:lpstr>
      <vt:lpstr>Avukat Mesleki Sorumluluk Sigortası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HEADING</dc:title>
  <dc:creator>Giray Bilgi</dc:creator>
  <cp:lastModifiedBy>funda</cp:lastModifiedBy>
  <cp:revision>60</cp:revision>
  <dcterms:created xsi:type="dcterms:W3CDTF">2018-01-22T07:12:50Z</dcterms:created>
  <dcterms:modified xsi:type="dcterms:W3CDTF">2021-03-26T11:27:22Z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2018-01-22T00:00:00Z</vt:filetime>
  </property>
  <property fmtid="{D5CDD505-2E9C-101B-9397-08002B2CF9AE}" pid="3" name="Creator">
    <vt:lpwstr>Adobe InDesign CC 13.0 (Macintosh)</vt:lpwstr>
  </property>
  <property fmtid="{D5CDD505-2E9C-101B-9397-08002B2CF9AE}" pid="4" name="LastSaved">
    <vt:filetime>2018-01-22T00:00:00Z</vt:filetime>
  </property>
</Properties>
</file>